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7" r:id="rId60"/>
    <p:sldId id="318" r:id="rId61"/>
    <p:sldId id="319" r:id="rId62"/>
    <p:sldId id="320" r:id="rId63"/>
    <p:sldId id="321" r:id="rId64"/>
    <p:sldId id="322" r:id="rId65"/>
    <p:sldId id="323" r:id="rId66"/>
    <p:sldId id="324" r:id="rId67"/>
    <p:sldId id="325" r:id="rId68"/>
    <p:sldId id="326" r:id="rId69"/>
    <p:sldId id="327"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BBDF0-9579-1A46-8CE9-F180BA8BB47A}" type="datetimeFigureOut">
              <a:rPr lang="en-US" smtClean="0"/>
              <a:pPr/>
              <a:t>3/14/2017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CE25BF-A488-9E4B-B4F9-35ABDDD2286F}" type="slidenum">
              <a:rPr lang="en-US" smtClean="0"/>
              <a:pPr/>
              <a:t>‹#›</a:t>
            </a:fld>
            <a:endParaRPr lang="en-US"/>
          </a:p>
        </p:txBody>
      </p:sp>
    </p:spTree>
    <p:extLst>
      <p:ext uri="{BB962C8B-B14F-4D97-AF65-F5344CB8AC3E}">
        <p14:creationId xmlns:p14="http://schemas.microsoft.com/office/powerpoint/2010/main" val="38161536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62144-1C11-4B83-9D85-1BB951E6D7FE}" type="slidenum">
              <a:rPr lang="en-GB" smtClean="0"/>
              <a:pPr/>
              <a:t>36</a:t>
            </a:fld>
            <a:endParaRPr lang="en-GB"/>
          </a:p>
        </p:txBody>
      </p:sp>
    </p:spTree>
    <p:extLst>
      <p:ext uri="{BB962C8B-B14F-4D97-AF65-F5344CB8AC3E}">
        <p14:creationId xmlns:p14="http://schemas.microsoft.com/office/powerpoint/2010/main" val="176520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62144-1C11-4B83-9D85-1BB951E6D7FE}" type="slidenum">
              <a:rPr lang="en-GB" smtClean="0"/>
              <a:pPr/>
              <a:t>69</a:t>
            </a:fld>
            <a:endParaRPr lang="en-GB"/>
          </a:p>
        </p:txBody>
      </p:sp>
    </p:spTree>
    <p:extLst>
      <p:ext uri="{BB962C8B-B14F-4D97-AF65-F5344CB8AC3E}">
        <p14:creationId xmlns:p14="http://schemas.microsoft.com/office/powerpoint/2010/main" val="16070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93CCDA1-780E-2147-A7AC-052F26DB9278}"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1D099-DED4-8848-82DE-37D3B6B45F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93CCDA1-780E-2147-A7AC-052F26DB9278}"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1D099-DED4-8848-82DE-37D3B6B45F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93CCDA1-780E-2147-A7AC-052F26DB9278}"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1D099-DED4-8848-82DE-37D3B6B45F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93CCDA1-780E-2147-A7AC-052F26DB9278}"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1D099-DED4-8848-82DE-37D3B6B45F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93CCDA1-780E-2147-A7AC-052F26DB9278}"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1D099-DED4-8848-82DE-37D3B6B45F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93CCDA1-780E-2147-A7AC-052F26DB9278}" type="datetimeFigureOut">
              <a:rPr lang="en-US" smtClean="0"/>
              <a:pPr/>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1D099-DED4-8848-82DE-37D3B6B45F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93CCDA1-780E-2147-A7AC-052F26DB9278}" type="datetimeFigureOut">
              <a:rPr lang="en-US" smtClean="0"/>
              <a:pPr/>
              <a:t>3/14/2017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1D099-DED4-8848-82DE-37D3B6B45F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93CCDA1-780E-2147-A7AC-052F26DB9278}" type="datetimeFigureOut">
              <a:rPr lang="en-US" smtClean="0"/>
              <a:pPr/>
              <a:t>3/14/2017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1D099-DED4-8848-82DE-37D3B6B45F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CCDA1-780E-2147-A7AC-052F26DB9278}" type="datetimeFigureOut">
              <a:rPr lang="en-US" smtClean="0"/>
              <a:pPr/>
              <a:t>3/14/2017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1D099-DED4-8848-82DE-37D3B6B45F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93CCDA1-780E-2147-A7AC-052F26DB9278}" type="datetimeFigureOut">
              <a:rPr lang="en-US" smtClean="0"/>
              <a:pPr/>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1D099-DED4-8848-82DE-37D3B6B45F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93CCDA1-780E-2147-A7AC-052F26DB9278}" type="datetimeFigureOut">
              <a:rPr lang="en-US" smtClean="0"/>
              <a:pPr/>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1D099-DED4-8848-82DE-37D3B6B45F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CCDA1-780E-2147-A7AC-052F26DB9278}" type="datetimeFigureOut">
              <a:rPr lang="en-US" smtClean="0"/>
              <a:pPr/>
              <a:t>3/14/2017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1D099-DED4-8848-82DE-37D3B6B45F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u="sng" dirty="0" smtClean="0">
                <a:solidFill>
                  <a:srgbClr val="FF00FF"/>
                </a:solidFill>
                <a:latin typeface="Adobe Caslon Pro Bold" pitchFamily="18" charset="0"/>
              </a:rPr>
              <a:t>Dental Nurse Training</a:t>
            </a:r>
            <a:endParaRPr lang="en-GB" sz="5400" b="1" u="sng" dirty="0">
              <a:solidFill>
                <a:srgbClr val="FF00FF"/>
              </a:solidFill>
              <a:latin typeface="Adobe Caslon Pro Bold" pitchFamily="18" charset="0"/>
            </a:endParaRPr>
          </a:p>
        </p:txBody>
      </p:sp>
      <p:sp>
        <p:nvSpPr>
          <p:cNvPr id="3" name="Subtitle 2"/>
          <p:cNvSpPr>
            <a:spLocks noGrp="1"/>
          </p:cNvSpPr>
          <p:nvPr>
            <p:ph type="subTitle" idx="1"/>
          </p:nvPr>
        </p:nvSpPr>
        <p:spPr/>
        <p:txBody>
          <a:bodyPr>
            <a:normAutofit/>
          </a:bodyPr>
          <a:lstStyle/>
          <a:p>
            <a:pPr algn="l"/>
            <a:r>
              <a:rPr lang="en-GB" dirty="0" smtClean="0">
                <a:solidFill>
                  <a:srgbClr val="00B0F0"/>
                </a:solidFill>
                <a:latin typeface="Adobe Caslon Pro Bold" pitchFamily="18" charset="0"/>
              </a:rPr>
              <a:t>The Taking of Dental Impressions </a:t>
            </a:r>
          </a:p>
          <a:p>
            <a:r>
              <a:rPr lang="en-GB" sz="2800" dirty="0" smtClean="0">
                <a:solidFill>
                  <a:srgbClr val="00B0F0"/>
                </a:solidFill>
                <a:latin typeface="Adobe Caslon Pro Bold" pitchFamily="18" charset="0"/>
              </a:rPr>
              <a:t>Module 1</a:t>
            </a:r>
          </a:p>
          <a:p>
            <a:endParaRPr lang="en-GB" sz="2000" dirty="0" smtClean="0">
              <a:solidFill>
                <a:srgbClr val="7030A0"/>
              </a:solidFill>
              <a:latin typeface="Adobe Caslon Pro Bold" pitchFamily="18" charset="0"/>
            </a:endParaRPr>
          </a:p>
          <a:p>
            <a:endParaRPr lang="en-GB" sz="2000" dirty="0" smtClean="0">
              <a:solidFill>
                <a:srgbClr val="7030A0"/>
              </a:solidFill>
              <a:latin typeface="Adobe Caslon Pro Bold" pitchFamily="18" charset="0"/>
            </a:endParaRPr>
          </a:p>
          <a:p>
            <a:endParaRPr lang="en-GB" sz="4000" dirty="0">
              <a:solidFill>
                <a:srgbClr val="7030A0"/>
              </a:solidFill>
              <a:latin typeface="Adobe Caslon Pro Bold" pitchFamily="18" charset="0"/>
            </a:endParaRPr>
          </a:p>
          <a:p>
            <a:pPr algn="l"/>
            <a:endParaRPr lang="en-GB" sz="4000" dirty="0">
              <a:solidFill>
                <a:srgbClr val="7030A0"/>
              </a:solidFill>
              <a:latin typeface="Adobe Caslon Pro Bold"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061" y="988154"/>
            <a:ext cx="4159877" cy="1142271"/>
          </a:xfrm>
          <a:prstGeom prst="rect">
            <a:avLst/>
          </a:prstGeom>
        </p:spPr>
      </p:pic>
    </p:spTree>
    <p:extLst>
      <p:ext uri="{BB962C8B-B14F-4D97-AF65-F5344CB8AC3E}">
        <p14:creationId xmlns:p14="http://schemas.microsoft.com/office/powerpoint/2010/main" val="36059763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r>
              <a:rPr lang="en-GB" b="1" u="sng" dirty="0" smtClean="0">
                <a:solidFill>
                  <a:srgbClr val="00B0F0"/>
                </a:solidFill>
              </a:rPr>
              <a:t>Scientific/clinical Knowledge</a:t>
            </a:r>
          </a:p>
          <a:p>
            <a:pPr marL="0" indent="0" algn="ctr">
              <a:buNone/>
            </a:pPr>
            <a:endParaRPr lang="en-GB" b="1" u="sng" dirty="0" smtClean="0">
              <a:solidFill>
                <a:srgbClr val="00B0F0"/>
              </a:solidFill>
            </a:endParaRPr>
          </a:p>
          <a:p>
            <a:pPr algn="ctr"/>
            <a:r>
              <a:rPr lang="en-GB" dirty="0" smtClean="0">
                <a:solidFill>
                  <a:srgbClr val="00B0F0"/>
                </a:solidFill>
              </a:rPr>
              <a:t>This will be provided by the Dental clinicians at Mid-Wessex Orthodontics and the supporting Dental Care Professional Team</a:t>
            </a:r>
          </a:p>
          <a:p>
            <a:pPr algn="ctr"/>
            <a:r>
              <a:rPr lang="en-GB" dirty="0" smtClean="0">
                <a:solidFill>
                  <a:srgbClr val="00B0F0"/>
                </a:solidFill>
              </a:rPr>
              <a:t>This will be provided in the form of lectures, presentation and practical demonstration. </a:t>
            </a:r>
          </a:p>
          <a:p>
            <a:endParaRPr lang="en-GB" dirty="0" smtClean="0">
              <a:solidFill>
                <a:srgbClr val="7030A0"/>
              </a:solidFill>
            </a:endParaRPr>
          </a:p>
          <a:p>
            <a:endParaRPr lang="en-GB" dirty="0">
              <a:solidFill>
                <a:srgbClr val="7030A0"/>
              </a:solidFill>
            </a:endParaRPr>
          </a:p>
        </p:txBody>
      </p:sp>
    </p:spTree>
    <p:extLst>
      <p:ext uri="{BB962C8B-B14F-4D97-AF65-F5344CB8AC3E}">
        <p14:creationId xmlns:p14="http://schemas.microsoft.com/office/powerpoint/2010/main" val="21288048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3515544" cy="1156990"/>
          </a:xfrm>
        </p:spPr>
        <p:txBody>
          <a:bodyPr/>
          <a:lstStyle/>
          <a:p>
            <a:endParaRPr lang="en-GB" dirty="0"/>
          </a:p>
        </p:txBody>
      </p:sp>
      <p:sp>
        <p:nvSpPr>
          <p:cNvPr id="3" name="Content Placeholder 2"/>
          <p:cNvSpPr>
            <a:spLocks noGrp="1"/>
          </p:cNvSpPr>
          <p:nvPr>
            <p:ph idx="1"/>
          </p:nvPr>
        </p:nvSpPr>
        <p:spPr/>
        <p:txBody>
          <a:bodyPr>
            <a:normAutofit lnSpcReduction="10000"/>
          </a:bodyPr>
          <a:lstStyle/>
          <a:p>
            <a:pPr marL="0" indent="0" algn="ctr">
              <a:buNone/>
            </a:pPr>
            <a:r>
              <a:rPr lang="en-GB" b="1" u="sng" dirty="0" smtClean="0">
                <a:solidFill>
                  <a:srgbClr val="00B0F0"/>
                </a:solidFill>
              </a:rPr>
              <a:t>Clinical Procedures</a:t>
            </a:r>
          </a:p>
          <a:p>
            <a:pPr marL="0" indent="0" algn="ctr">
              <a:buNone/>
            </a:pPr>
            <a:endParaRPr lang="en-GB" b="1" u="sng" dirty="0" smtClean="0">
              <a:solidFill>
                <a:srgbClr val="00B0F0"/>
              </a:solidFill>
            </a:endParaRPr>
          </a:p>
          <a:p>
            <a:pPr marL="0" indent="0" algn="ctr">
              <a:buNone/>
            </a:pPr>
            <a:r>
              <a:rPr lang="en-GB" sz="2400" dirty="0" smtClean="0">
                <a:solidFill>
                  <a:srgbClr val="00B0F0"/>
                </a:solidFill>
              </a:rPr>
              <a:t>At the end of this unit the dental nurse will:</a:t>
            </a:r>
          </a:p>
          <a:p>
            <a:r>
              <a:rPr lang="en-GB" sz="2400" dirty="0" smtClean="0">
                <a:solidFill>
                  <a:srgbClr val="00B0F0"/>
                </a:solidFill>
              </a:rPr>
              <a:t>Be competent in the correct selection of dental biomaterials</a:t>
            </a:r>
          </a:p>
          <a:p>
            <a:r>
              <a:rPr lang="en-GB" sz="2400" dirty="0" smtClean="0">
                <a:solidFill>
                  <a:srgbClr val="00B0F0"/>
                </a:solidFill>
              </a:rPr>
              <a:t>Be competent in the correct manipulation and safe handling of dental biomaterials</a:t>
            </a:r>
          </a:p>
          <a:p>
            <a:r>
              <a:rPr lang="en-GB" sz="2400" dirty="0" smtClean="0">
                <a:solidFill>
                  <a:srgbClr val="00B0F0"/>
                </a:solidFill>
              </a:rPr>
              <a:t>Have knowledge and understanding of the science and limitations of dental biomaterials</a:t>
            </a:r>
          </a:p>
          <a:p>
            <a:r>
              <a:rPr lang="en-GB" sz="2400" dirty="0" smtClean="0">
                <a:solidFill>
                  <a:srgbClr val="00B0F0"/>
                </a:solidFill>
              </a:rPr>
              <a:t>Be competent in the selection of impression trays and be aware of their advantages and disadvantages</a:t>
            </a:r>
          </a:p>
          <a:p>
            <a:r>
              <a:rPr lang="en-GB" sz="2400" dirty="0" smtClean="0">
                <a:solidFill>
                  <a:srgbClr val="00B0F0"/>
                </a:solidFill>
              </a:rPr>
              <a:t>Be competent in the taking of accurate dental impressions</a:t>
            </a:r>
          </a:p>
          <a:p>
            <a:pPr algn="ctr"/>
            <a:endParaRPr lang="en-GB" dirty="0">
              <a:solidFill>
                <a:srgbClr val="7030A0"/>
              </a:solidFill>
            </a:endParaRPr>
          </a:p>
        </p:txBody>
      </p:sp>
    </p:spTree>
    <p:extLst>
      <p:ext uri="{BB962C8B-B14F-4D97-AF65-F5344CB8AC3E}">
        <p14:creationId xmlns:p14="http://schemas.microsoft.com/office/powerpoint/2010/main" val="8185471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3515544" cy="1156990"/>
          </a:xfrm>
        </p:spPr>
        <p:txBody>
          <a:bodyPr/>
          <a:lstStyle/>
          <a:p>
            <a:endParaRPr lang="en-GB" dirty="0"/>
          </a:p>
        </p:txBody>
      </p:sp>
      <p:sp>
        <p:nvSpPr>
          <p:cNvPr id="3" name="Content Placeholder 2"/>
          <p:cNvSpPr>
            <a:spLocks noGrp="1"/>
          </p:cNvSpPr>
          <p:nvPr>
            <p:ph idx="1"/>
          </p:nvPr>
        </p:nvSpPr>
        <p:spPr/>
        <p:txBody>
          <a:bodyPr>
            <a:normAutofit lnSpcReduction="10000"/>
          </a:bodyPr>
          <a:lstStyle/>
          <a:p>
            <a:pPr marL="0" indent="0" algn="ctr">
              <a:buNone/>
            </a:pPr>
            <a:r>
              <a:rPr lang="en-GB" b="1" u="sng" dirty="0" smtClean="0">
                <a:solidFill>
                  <a:srgbClr val="00B0F0"/>
                </a:solidFill>
              </a:rPr>
              <a:t>Communication</a:t>
            </a:r>
          </a:p>
          <a:p>
            <a:pPr marL="0" indent="0" algn="ctr">
              <a:buNone/>
            </a:pPr>
            <a:endParaRPr lang="en-GB" b="1" u="sng" dirty="0" smtClean="0">
              <a:solidFill>
                <a:srgbClr val="00B0F0"/>
              </a:solidFill>
            </a:endParaRPr>
          </a:p>
          <a:p>
            <a:pPr marL="0" indent="0" algn="ctr">
              <a:buNone/>
            </a:pPr>
            <a:r>
              <a:rPr lang="en-GB" sz="2400" dirty="0" smtClean="0">
                <a:solidFill>
                  <a:srgbClr val="00B0F0"/>
                </a:solidFill>
              </a:rPr>
              <a:t>At the end of this unit the dental nurse will:</a:t>
            </a:r>
          </a:p>
          <a:p>
            <a:r>
              <a:rPr lang="en-GB" sz="2400" dirty="0" smtClean="0">
                <a:solidFill>
                  <a:srgbClr val="00B0F0"/>
                </a:solidFill>
              </a:rPr>
              <a:t>Be able to demonstrate excellent communication skills with patients, their families and carers, other members of the dental team and other health care professionals</a:t>
            </a:r>
          </a:p>
          <a:p>
            <a:r>
              <a:rPr lang="en-GB" sz="2400" dirty="0" smtClean="0">
                <a:solidFill>
                  <a:srgbClr val="00B0F0"/>
                </a:solidFill>
              </a:rPr>
              <a:t>Be able to demonstrate empathy and manage patients from different social/ethnic background and those with additional needs/special care requirements</a:t>
            </a:r>
          </a:p>
          <a:p>
            <a:r>
              <a:rPr lang="en-GB" sz="2400" dirty="0" smtClean="0">
                <a:solidFill>
                  <a:srgbClr val="00B0F0"/>
                </a:solidFill>
              </a:rPr>
              <a:t>Be familiar with the manifestations of anxiety and pain and be able to demonstrate method of management and control</a:t>
            </a:r>
          </a:p>
          <a:p>
            <a:pPr algn="ctr"/>
            <a:endParaRPr lang="en-GB" sz="2400" dirty="0">
              <a:solidFill>
                <a:srgbClr val="00B050"/>
              </a:solidFill>
            </a:endParaRPr>
          </a:p>
          <a:p>
            <a:pPr algn="ctr"/>
            <a:endParaRPr lang="en-GB" sz="2400" dirty="0" smtClean="0">
              <a:solidFill>
                <a:srgbClr val="00B050"/>
              </a:solidFill>
            </a:endParaRPr>
          </a:p>
          <a:p>
            <a:pPr algn="ctr"/>
            <a:endParaRPr lang="en-GB" dirty="0" smtClean="0">
              <a:solidFill>
                <a:srgbClr val="00B050"/>
              </a:solidFill>
            </a:endParaRPr>
          </a:p>
          <a:p>
            <a:pPr marL="0" indent="0" algn="ctr">
              <a:buNone/>
            </a:pPr>
            <a:endParaRPr lang="en-GB" dirty="0">
              <a:solidFill>
                <a:srgbClr val="00B050"/>
              </a:solidFill>
            </a:endParaRPr>
          </a:p>
        </p:txBody>
      </p:sp>
    </p:spTree>
    <p:extLst>
      <p:ext uri="{BB962C8B-B14F-4D97-AF65-F5344CB8AC3E}">
        <p14:creationId xmlns:p14="http://schemas.microsoft.com/office/powerpoint/2010/main" val="17004619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3227512" cy="1156990"/>
          </a:xfrm>
        </p:spPr>
        <p:txBody>
          <a:bodyPr/>
          <a:lstStyle/>
          <a:p>
            <a:endParaRPr lang="en-GB" dirty="0"/>
          </a:p>
        </p:txBody>
      </p:sp>
      <p:sp>
        <p:nvSpPr>
          <p:cNvPr id="3" name="Content Placeholder 2"/>
          <p:cNvSpPr>
            <a:spLocks noGrp="1"/>
          </p:cNvSpPr>
          <p:nvPr>
            <p:ph idx="1"/>
          </p:nvPr>
        </p:nvSpPr>
        <p:spPr/>
        <p:txBody>
          <a:bodyPr>
            <a:normAutofit lnSpcReduction="10000"/>
          </a:bodyPr>
          <a:lstStyle/>
          <a:p>
            <a:pPr marL="0" indent="0" algn="ctr">
              <a:buNone/>
            </a:pPr>
            <a:r>
              <a:rPr lang="en-GB" sz="2800" b="1" u="sng" dirty="0" smtClean="0">
                <a:solidFill>
                  <a:srgbClr val="00B0F0"/>
                </a:solidFill>
              </a:rPr>
              <a:t>Health and Safety and Legislation</a:t>
            </a:r>
          </a:p>
          <a:p>
            <a:pPr marL="0" indent="0" algn="ctr">
              <a:buNone/>
            </a:pPr>
            <a:endParaRPr lang="en-GB" sz="2800" b="1" u="sng" dirty="0" smtClean="0">
              <a:solidFill>
                <a:srgbClr val="00B0F0"/>
              </a:solidFill>
            </a:endParaRPr>
          </a:p>
          <a:p>
            <a:pPr marL="0" indent="0" algn="ctr">
              <a:buNone/>
            </a:pPr>
            <a:r>
              <a:rPr lang="en-GB" sz="2400" dirty="0" smtClean="0">
                <a:solidFill>
                  <a:srgbClr val="00B0F0"/>
                </a:solidFill>
              </a:rPr>
              <a:t>At the end of this unit the dental nurse will:</a:t>
            </a:r>
          </a:p>
          <a:p>
            <a:r>
              <a:rPr lang="en-GB" sz="2400" dirty="0" smtClean="0">
                <a:solidFill>
                  <a:srgbClr val="00B0F0"/>
                </a:solidFill>
              </a:rPr>
              <a:t>Be competent in the implementation of excellent infection control, preventing the physical, chemical and microbiological contamination in the clinical area and laboratory (where applicable)</a:t>
            </a:r>
          </a:p>
          <a:p>
            <a:r>
              <a:rPr lang="en-GB" sz="2400" dirty="0" smtClean="0">
                <a:solidFill>
                  <a:srgbClr val="00B0F0"/>
                </a:solidFill>
              </a:rPr>
              <a:t>Be competent in the correct disinfection of dental impressions</a:t>
            </a:r>
          </a:p>
          <a:p>
            <a:r>
              <a:rPr lang="en-GB" sz="2400" dirty="0" smtClean="0">
                <a:solidFill>
                  <a:srgbClr val="00B0F0"/>
                </a:solidFill>
              </a:rPr>
              <a:t>Be knowledgeable in the responsibilities of consent</a:t>
            </a:r>
          </a:p>
          <a:p>
            <a:r>
              <a:rPr lang="en-GB" sz="2400" dirty="0" smtClean="0">
                <a:solidFill>
                  <a:srgbClr val="00B0F0"/>
                </a:solidFill>
              </a:rPr>
              <a:t>Be competent in the implementation of medical emergencies and how to respond to them</a:t>
            </a:r>
            <a:endParaRPr lang="en-GB" sz="2400" dirty="0">
              <a:solidFill>
                <a:srgbClr val="00B0F0"/>
              </a:solidFill>
            </a:endParaRPr>
          </a:p>
        </p:txBody>
      </p:sp>
    </p:spTree>
    <p:extLst>
      <p:ext uri="{BB962C8B-B14F-4D97-AF65-F5344CB8AC3E}">
        <p14:creationId xmlns:p14="http://schemas.microsoft.com/office/powerpoint/2010/main" val="5353915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GB" sz="5400" b="1" u="sng" dirty="0">
                <a:solidFill>
                  <a:srgbClr val="FF00FF"/>
                </a:solidFill>
                <a:latin typeface="Adobe Caslon Pro Bold" pitchFamily="18" charset="0"/>
              </a:rPr>
              <a:t>Dental Nurse Training</a:t>
            </a:r>
            <a:endParaRPr lang="en-GB" sz="5400" b="1" u="sng" dirty="0">
              <a:solidFill>
                <a:srgbClr val="FF00FF"/>
              </a:solidFill>
            </a:endParaRPr>
          </a:p>
        </p:txBody>
      </p:sp>
      <p:sp>
        <p:nvSpPr>
          <p:cNvPr id="6" name="Subtitle 5"/>
          <p:cNvSpPr>
            <a:spLocks noGrp="1"/>
          </p:cNvSpPr>
          <p:nvPr>
            <p:ph type="subTitle" idx="1"/>
          </p:nvPr>
        </p:nvSpPr>
        <p:spPr/>
        <p:txBody>
          <a:bodyPr/>
          <a:lstStyle/>
          <a:p>
            <a:r>
              <a:rPr lang="en-GB" dirty="0">
                <a:solidFill>
                  <a:srgbClr val="00B0F0"/>
                </a:solidFill>
                <a:latin typeface="Adobe Caslon Pro Bold" pitchFamily="18" charset="0"/>
              </a:rPr>
              <a:t>The Taking of Dental Impressions </a:t>
            </a:r>
          </a:p>
          <a:p>
            <a:r>
              <a:rPr lang="en-GB" sz="2800" dirty="0">
                <a:solidFill>
                  <a:srgbClr val="00B0F0"/>
                </a:solidFill>
                <a:latin typeface="Adobe Caslon Pro Bold" pitchFamily="18" charset="0"/>
              </a:rPr>
              <a:t>Module 2</a:t>
            </a:r>
          </a:p>
          <a:p>
            <a:endParaRPr lang="en-GB" dirty="0"/>
          </a:p>
        </p:txBody>
      </p:sp>
    </p:spTree>
    <p:extLst>
      <p:ext uri="{BB962C8B-B14F-4D97-AF65-F5344CB8AC3E}">
        <p14:creationId xmlns:p14="http://schemas.microsoft.com/office/powerpoint/2010/main" val="3666868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endParaRPr lang="en-GB" dirty="0">
              <a:solidFill>
                <a:srgbClr val="00B050"/>
              </a:solidFill>
            </a:endParaRPr>
          </a:p>
          <a:p>
            <a:pPr marL="0" indent="0" algn="ctr">
              <a:buNone/>
            </a:pPr>
            <a:endParaRPr lang="en-GB" dirty="0" smtClean="0">
              <a:solidFill>
                <a:srgbClr val="00B050"/>
              </a:solidFill>
            </a:endParaRPr>
          </a:p>
          <a:p>
            <a:pPr marL="0" indent="0" algn="ctr">
              <a:buNone/>
            </a:pPr>
            <a:r>
              <a:rPr lang="en-GB" sz="4000" b="1" u="sng" dirty="0" smtClean="0">
                <a:solidFill>
                  <a:srgbClr val="FF00FF"/>
                </a:solidFill>
              </a:rPr>
              <a:t>Scientific Knowledge and Clinical Procedures</a:t>
            </a:r>
            <a:endParaRPr lang="en-GB" sz="4000" b="1" u="sng" dirty="0">
              <a:solidFill>
                <a:srgbClr val="FF00FF"/>
              </a:solidFill>
            </a:endParaRPr>
          </a:p>
          <a:p>
            <a:pPr marL="0" indent="0" algn="ctr">
              <a:buNone/>
            </a:pPr>
            <a:r>
              <a:rPr lang="en-GB" sz="2800" b="1" u="sng" dirty="0" smtClean="0">
                <a:solidFill>
                  <a:srgbClr val="00B0F0"/>
                </a:solidFill>
              </a:rPr>
              <a:t>Dental Impression Materials</a:t>
            </a:r>
          </a:p>
          <a:p>
            <a:pPr marL="0" indent="0" algn="ctr">
              <a:buNone/>
            </a:pPr>
            <a:endParaRPr lang="en-GB" dirty="0">
              <a:solidFill>
                <a:srgbClr val="00B050"/>
              </a:solidFill>
            </a:endParaRPr>
          </a:p>
          <a:p>
            <a:pPr marL="0" indent="0" algn="ctr">
              <a:buNone/>
            </a:pPr>
            <a:endParaRPr lang="en-GB" dirty="0">
              <a:solidFill>
                <a:srgbClr val="00B050"/>
              </a:solidFill>
            </a:endParaRPr>
          </a:p>
        </p:txBody>
      </p:sp>
    </p:spTree>
    <p:extLst>
      <p:ext uri="{BB962C8B-B14F-4D97-AF65-F5344CB8AC3E}">
        <p14:creationId xmlns:p14="http://schemas.microsoft.com/office/powerpoint/2010/main" val="2438551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GB" sz="2800" b="1" u="sng" dirty="0" smtClean="0">
                <a:solidFill>
                  <a:srgbClr val="00B0F0"/>
                </a:solidFill>
              </a:rPr>
              <a:t>Aims and Objectives</a:t>
            </a:r>
          </a:p>
          <a:p>
            <a:pPr marL="0" indent="0">
              <a:buNone/>
            </a:pPr>
            <a:r>
              <a:rPr lang="en-GB" sz="2800" dirty="0" smtClean="0">
                <a:solidFill>
                  <a:srgbClr val="00B0F0"/>
                </a:solidFill>
              </a:rPr>
              <a:t>Aims  </a:t>
            </a:r>
          </a:p>
          <a:p>
            <a:r>
              <a:rPr lang="en-GB" sz="2800" dirty="0" smtClean="0">
                <a:solidFill>
                  <a:srgbClr val="00B0F0"/>
                </a:solidFill>
              </a:rPr>
              <a:t>To provide scientific knowledge of dental impression materials to enable correct selection of appropriate materials</a:t>
            </a:r>
          </a:p>
          <a:p>
            <a:r>
              <a:rPr lang="en-GB" sz="2800" dirty="0" smtClean="0">
                <a:solidFill>
                  <a:srgbClr val="00B0F0"/>
                </a:solidFill>
              </a:rPr>
              <a:t>To provide knowledge to enable the taking of dental impressions</a:t>
            </a:r>
          </a:p>
          <a:p>
            <a:pPr marL="0" indent="0">
              <a:buNone/>
            </a:pPr>
            <a:r>
              <a:rPr lang="en-GB" sz="2800" dirty="0" smtClean="0">
                <a:solidFill>
                  <a:srgbClr val="00B0F0"/>
                </a:solidFill>
              </a:rPr>
              <a:t>Objectives</a:t>
            </a:r>
          </a:p>
          <a:p>
            <a:r>
              <a:rPr lang="en-GB" sz="2800" dirty="0" smtClean="0">
                <a:solidFill>
                  <a:srgbClr val="00B0F0"/>
                </a:solidFill>
              </a:rPr>
              <a:t>To have the scientific knowledge for the correct selection of appropriate materials and the ability to take dental impressions</a:t>
            </a:r>
          </a:p>
          <a:p>
            <a:pPr marL="0" indent="0">
              <a:buNone/>
            </a:pPr>
            <a:endParaRPr lang="en-GB" dirty="0">
              <a:solidFill>
                <a:srgbClr val="7030A0"/>
              </a:solidFill>
            </a:endParaRPr>
          </a:p>
        </p:txBody>
      </p:sp>
    </p:spTree>
    <p:extLst>
      <p:ext uri="{BB962C8B-B14F-4D97-AF65-F5344CB8AC3E}">
        <p14:creationId xmlns:p14="http://schemas.microsoft.com/office/powerpoint/2010/main" val="1185862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lgn="ctr">
              <a:buNone/>
            </a:pPr>
            <a:r>
              <a:rPr lang="en-GB" sz="2800" b="1" u="sng" dirty="0" smtClean="0">
                <a:solidFill>
                  <a:srgbClr val="00B0F0"/>
                </a:solidFill>
              </a:rPr>
              <a:t>Dental Impressions</a:t>
            </a:r>
          </a:p>
          <a:p>
            <a:pPr marL="0" indent="0" algn="ctr">
              <a:buNone/>
            </a:pPr>
            <a:endParaRPr lang="en-GB" sz="2800" dirty="0">
              <a:solidFill>
                <a:srgbClr val="00B0F0"/>
              </a:solidFill>
            </a:endParaRPr>
          </a:p>
          <a:p>
            <a:r>
              <a:rPr lang="en-GB" sz="2800" dirty="0" smtClean="0">
                <a:solidFill>
                  <a:srgbClr val="00B0F0"/>
                </a:solidFill>
              </a:rPr>
              <a:t>Dental impressions are taken of the patients oral structures to form a mould that has negative dimensions</a:t>
            </a:r>
          </a:p>
          <a:p>
            <a:r>
              <a:rPr lang="en-GB" sz="2800" dirty="0" smtClean="0">
                <a:solidFill>
                  <a:srgbClr val="00B0F0"/>
                </a:solidFill>
              </a:rPr>
              <a:t>The mould is then cast using a dental gypsum product to form a positive model of the physical dimensions, shapes and spatial relationships of these structures</a:t>
            </a:r>
            <a:endParaRPr lang="en-GB" sz="2800" dirty="0">
              <a:solidFill>
                <a:srgbClr val="00B0F0"/>
              </a:solidFill>
            </a:endParaRPr>
          </a:p>
        </p:txBody>
      </p:sp>
    </p:spTree>
    <p:extLst>
      <p:ext uri="{BB962C8B-B14F-4D97-AF65-F5344CB8AC3E}">
        <p14:creationId xmlns:p14="http://schemas.microsoft.com/office/powerpoint/2010/main" val="19768398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GB" sz="2800" dirty="0" smtClean="0">
                <a:solidFill>
                  <a:srgbClr val="00B0F0"/>
                </a:solidFill>
              </a:rPr>
              <a:t>Materials used for the taking of impressions is mixed (using manufacturers instructions) to form</a:t>
            </a:r>
          </a:p>
          <a:p>
            <a:r>
              <a:rPr lang="en-GB" sz="2800" dirty="0" smtClean="0">
                <a:solidFill>
                  <a:srgbClr val="00B0F0"/>
                </a:solidFill>
              </a:rPr>
              <a:t>A preparation in a low viscosity state that is placed and formed against the oral structures</a:t>
            </a:r>
          </a:p>
          <a:p>
            <a:r>
              <a:rPr lang="en-GB" sz="2800" dirty="0" smtClean="0">
                <a:solidFill>
                  <a:srgbClr val="00B0F0"/>
                </a:solidFill>
              </a:rPr>
              <a:t>Significant increase in the viscosity of the material occurs</a:t>
            </a:r>
          </a:p>
          <a:p>
            <a:r>
              <a:rPr lang="en-GB" sz="2800" dirty="0" smtClean="0">
                <a:solidFill>
                  <a:srgbClr val="00B0F0"/>
                </a:solidFill>
              </a:rPr>
              <a:t>The preparation is then removed from the patient’s mouth</a:t>
            </a:r>
          </a:p>
          <a:p>
            <a:pPr marL="0" indent="0">
              <a:buNone/>
            </a:pPr>
            <a:r>
              <a:rPr lang="en-GB" sz="2800" dirty="0" smtClean="0">
                <a:solidFill>
                  <a:srgbClr val="00B0F0"/>
                </a:solidFill>
              </a:rPr>
              <a:t>Increase in viscosity happens due to physical changes in temperature or a chemical reaction to the properties of the preparation</a:t>
            </a:r>
            <a:endParaRPr lang="en-GB" sz="2800" dirty="0">
              <a:solidFill>
                <a:srgbClr val="00B0F0"/>
              </a:solidFill>
            </a:endParaRPr>
          </a:p>
        </p:txBody>
      </p:sp>
    </p:spTree>
    <p:extLst>
      <p:ext uri="{BB962C8B-B14F-4D97-AF65-F5344CB8AC3E}">
        <p14:creationId xmlns:p14="http://schemas.microsoft.com/office/powerpoint/2010/main" val="1932439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endParaRPr lang="en-GB" b="1" u="sng" dirty="0" smtClean="0">
              <a:solidFill>
                <a:srgbClr val="00B050"/>
              </a:solidFill>
            </a:endParaRPr>
          </a:p>
          <a:p>
            <a:pPr marL="0" indent="0" algn="ctr">
              <a:buNone/>
            </a:pPr>
            <a:r>
              <a:rPr lang="en-GB" b="1" u="sng" dirty="0" smtClean="0">
                <a:solidFill>
                  <a:srgbClr val="00B0F0"/>
                </a:solidFill>
              </a:rPr>
              <a:t>Changes in the properties of the preparation</a:t>
            </a:r>
          </a:p>
          <a:p>
            <a:pPr marL="0" indent="0" algn="ctr">
              <a:buNone/>
            </a:pPr>
            <a:endParaRPr lang="en-GB" b="1" u="sng" dirty="0">
              <a:solidFill>
                <a:srgbClr val="00B0F0"/>
              </a:solidFill>
            </a:endParaRPr>
          </a:p>
          <a:p>
            <a:pPr marL="0" indent="0" algn="ctr">
              <a:buNone/>
            </a:pPr>
            <a:r>
              <a:rPr lang="en-GB" dirty="0" smtClean="0">
                <a:solidFill>
                  <a:srgbClr val="00B0F0"/>
                </a:solidFill>
              </a:rPr>
              <a:t>The combination of the properties before, during and after the setting of the preparation determines the suitability of the impression material for each clinical situation</a:t>
            </a:r>
            <a:endParaRPr lang="en-GB" dirty="0">
              <a:solidFill>
                <a:srgbClr val="00B0F0"/>
              </a:solidFill>
            </a:endParaRPr>
          </a:p>
        </p:txBody>
      </p:sp>
    </p:spTree>
    <p:extLst>
      <p:ext uri="{BB962C8B-B14F-4D97-AF65-F5344CB8AC3E}">
        <p14:creationId xmlns:p14="http://schemas.microsoft.com/office/powerpoint/2010/main" val="1124850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30" y="155251"/>
            <a:ext cx="3227512" cy="1228998"/>
          </a:xfrm>
        </p:spPr>
        <p:txBody>
          <a:bodyPr/>
          <a:lstStyle/>
          <a:p>
            <a:endParaRPr lang="en-GB" dirty="0"/>
          </a:p>
        </p:txBody>
      </p:sp>
      <p:sp>
        <p:nvSpPr>
          <p:cNvPr id="3" name="Content Placeholder 2"/>
          <p:cNvSpPr>
            <a:spLocks noGrp="1"/>
          </p:cNvSpPr>
          <p:nvPr>
            <p:ph idx="1"/>
          </p:nvPr>
        </p:nvSpPr>
        <p:spPr/>
        <p:txBody>
          <a:bodyPr/>
          <a:lstStyle/>
          <a:p>
            <a:pPr marL="0" indent="0" algn="just">
              <a:buNone/>
            </a:pPr>
            <a:r>
              <a:rPr lang="en-GB" dirty="0" smtClean="0"/>
              <a:t>         </a:t>
            </a:r>
          </a:p>
          <a:p>
            <a:pPr marL="0" indent="0" algn="just">
              <a:buNone/>
            </a:pPr>
            <a:r>
              <a:rPr lang="en-GB" dirty="0">
                <a:solidFill>
                  <a:srgbClr val="00B0F0"/>
                </a:solidFill>
              </a:rPr>
              <a:t> </a:t>
            </a:r>
            <a:r>
              <a:rPr lang="en-GB" dirty="0" smtClean="0">
                <a:solidFill>
                  <a:srgbClr val="00B0F0"/>
                </a:solidFill>
              </a:rPr>
              <a:t>               </a:t>
            </a:r>
            <a:r>
              <a:rPr lang="en-GB" b="1" u="sng" dirty="0" smtClean="0">
                <a:solidFill>
                  <a:srgbClr val="00B0F0"/>
                </a:solidFill>
              </a:rPr>
              <a:t>The Taking of Dental Impressions </a:t>
            </a:r>
          </a:p>
          <a:p>
            <a:pPr marL="0" indent="0" algn="ctr">
              <a:buNone/>
            </a:pPr>
            <a:r>
              <a:rPr lang="en-GB" dirty="0" smtClean="0">
                <a:solidFill>
                  <a:srgbClr val="00B0F0"/>
                </a:solidFill>
              </a:rPr>
              <a:t>Is</a:t>
            </a:r>
          </a:p>
          <a:p>
            <a:pPr marL="0" indent="0" algn="ctr">
              <a:buNone/>
            </a:pPr>
            <a:r>
              <a:rPr lang="en-GB" dirty="0" smtClean="0">
                <a:solidFill>
                  <a:srgbClr val="00B0F0"/>
                </a:solidFill>
              </a:rPr>
              <a:t>A training course set up by the BOS to provide qualified and registered Dental nurses with the knowledge and skills needed to take dental impressions</a:t>
            </a:r>
            <a:endParaRPr lang="en-GB" dirty="0">
              <a:solidFill>
                <a:srgbClr val="00B0F0"/>
              </a:solidFill>
            </a:endParaRPr>
          </a:p>
        </p:txBody>
      </p:sp>
    </p:spTree>
    <p:extLst>
      <p:ext uri="{BB962C8B-B14F-4D97-AF65-F5344CB8AC3E}">
        <p14:creationId xmlns:p14="http://schemas.microsoft.com/office/powerpoint/2010/main" val="1552951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988840"/>
            <a:ext cx="8229600" cy="4137323"/>
          </a:xfrm>
        </p:spPr>
        <p:txBody>
          <a:bodyPr>
            <a:normAutofit fontScale="92500" lnSpcReduction="20000"/>
          </a:bodyPr>
          <a:lstStyle/>
          <a:p>
            <a:pPr marL="0" indent="0" algn="ctr">
              <a:buNone/>
            </a:pPr>
            <a:r>
              <a:rPr lang="en-GB" b="1" u="sng" dirty="0" smtClean="0">
                <a:solidFill>
                  <a:srgbClr val="00B0F0"/>
                </a:solidFill>
              </a:rPr>
              <a:t>Dental Impressions</a:t>
            </a:r>
          </a:p>
          <a:p>
            <a:pPr marL="0" indent="0" algn="ctr">
              <a:buNone/>
            </a:pPr>
            <a:endParaRPr lang="en-GB" b="1" u="sng" dirty="0" smtClean="0">
              <a:solidFill>
                <a:srgbClr val="00B0F0"/>
              </a:solidFill>
            </a:endParaRPr>
          </a:p>
          <a:p>
            <a:pPr marL="0" indent="0" algn="ctr">
              <a:buNone/>
            </a:pPr>
            <a:r>
              <a:rPr lang="en-GB" dirty="0" smtClean="0">
                <a:solidFill>
                  <a:srgbClr val="00B0F0"/>
                </a:solidFill>
              </a:rPr>
              <a:t>There are different types of impression material used in dentistry and are determined by the clinical procedure</a:t>
            </a:r>
          </a:p>
          <a:p>
            <a:r>
              <a:rPr lang="en-GB" dirty="0" smtClean="0">
                <a:solidFill>
                  <a:srgbClr val="00B0F0"/>
                </a:solidFill>
              </a:rPr>
              <a:t>Those with minimal elastic deformation after setting</a:t>
            </a:r>
          </a:p>
          <a:p>
            <a:r>
              <a:rPr lang="en-GB" dirty="0" smtClean="0">
                <a:solidFill>
                  <a:srgbClr val="00B0F0"/>
                </a:solidFill>
              </a:rPr>
              <a:t>Those that undergo significant elastic deformation required to remove the material after setting.</a:t>
            </a:r>
            <a:endParaRPr lang="en-GB" dirty="0">
              <a:solidFill>
                <a:srgbClr val="00B0F0"/>
              </a:solidFill>
            </a:endParaRPr>
          </a:p>
        </p:txBody>
      </p:sp>
    </p:spTree>
    <p:extLst>
      <p:ext uri="{BB962C8B-B14F-4D97-AF65-F5344CB8AC3E}">
        <p14:creationId xmlns:p14="http://schemas.microsoft.com/office/powerpoint/2010/main" val="2839946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67544" y="1916832"/>
            <a:ext cx="8229600" cy="4525963"/>
          </a:xfrm>
        </p:spPr>
        <p:txBody>
          <a:bodyPr/>
          <a:lstStyle/>
          <a:p>
            <a:pPr marL="0" indent="0" algn="ctr">
              <a:buNone/>
            </a:pPr>
            <a:r>
              <a:rPr lang="en-GB" b="1" u="sng" dirty="0" smtClean="0">
                <a:solidFill>
                  <a:srgbClr val="00B0F0"/>
                </a:solidFill>
              </a:rPr>
              <a:t>Dental impression materials</a:t>
            </a:r>
          </a:p>
          <a:p>
            <a:pPr marL="0" indent="0" algn="ctr">
              <a:buNone/>
            </a:pPr>
            <a:endParaRPr lang="en-GB" b="1" u="sng" dirty="0">
              <a:solidFill>
                <a:srgbClr val="00B0F0"/>
              </a:solidFill>
            </a:endParaRPr>
          </a:p>
          <a:p>
            <a:pPr algn="ctr"/>
            <a:r>
              <a:rPr lang="en-GB" dirty="0" smtClean="0">
                <a:solidFill>
                  <a:srgbClr val="00B0F0"/>
                </a:solidFill>
              </a:rPr>
              <a:t>Impression compounds</a:t>
            </a:r>
          </a:p>
          <a:p>
            <a:pPr algn="ctr"/>
            <a:r>
              <a:rPr lang="en-GB" dirty="0" smtClean="0">
                <a:solidFill>
                  <a:srgbClr val="00B0F0"/>
                </a:solidFill>
              </a:rPr>
              <a:t>Elastics- hydrocolloids</a:t>
            </a:r>
          </a:p>
          <a:p>
            <a:pPr algn="ctr"/>
            <a:r>
              <a:rPr lang="en-GB" dirty="0" smtClean="0">
                <a:solidFill>
                  <a:srgbClr val="00B0F0"/>
                </a:solidFill>
              </a:rPr>
              <a:t>Elastics-Silicones/polyethers</a:t>
            </a:r>
          </a:p>
          <a:p>
            <a:pPr algn="ctr"/>
            <a:r>
              <a:rPr lang="en-GB" dirty="0" smtClean="0">
                <a:solidFill>
                  <a:srgbClr val="00B0F0"/>
                </a:solidFill>
              </a:rPr>
              <a:t>Polysulphides</a:t>
            </a:r>
          </a:p>
          <a:p>
            <a:pPr algn="ctr"/>
            <a:endParaRPr lang="en-GB" dirty="0" smtClean="0">
              <a:solidFill>
                <a:srgbClr val="00B050"/>
              </a:solidFill>
            </a:endParaRPr>
          </a:p>
          <a:p>
            <a:pPr marL="0" indent="0">
              <a:buNone/>
            </a:pPr>
            <a:endParaRPr lang="en-GB" dirty="0">
              <a:solidFill>
                <a:srgbClr val="00B050"/>
              </a:solidFill>
            </a:endParaRPr>
          </a:p>
        </p:txBody>
      </p:sp>
    </p:spTree>
    <p:extLst>
      <p:ext uri="{BB962C8B-B14F-4D97-AF65-F5344CB8AC3E}">
        <p14:creationId xmlns:p14="http://schemas.microsoft.com/office/powerpoint/2010/main" val="26022365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67544" y="1916832"/>
            <a:ext cx="8229600" cy="4525963"/>
          </a:xfrm>
        </p:spPr>
        <p:txBody>
          <a:bodyPr/>
          <a:lstStyle/>
          <a:p>
            <a:pPr marL="0" indent="0" algn="ctr">
              <a:buNone/>
            </a:pPr>
            <a:r>
              <a:rPr lang="en-GB" b="1" u="sng" dirty="0" smtClean="0">
                <a:solidFill>
                  <a:srgbClr val="00B0F0"/>
                </a:solidFill>
              </a:rPr>
              <a:t>Impression Compounds</a:t>
            </a:r>
          </a:p>
          <a:p>
            <a:pPr marL="0" indent="0" algn="ctr">
              <a:buNone/>
            </a:pPr>
            <a:endParaRPr lang="en-GB" b="1" u="sng" dirty="0" smtClean="0">
              <a:solidFill>
                <a:srgbClr val="00B0F0"/>
              </a:solidFill>
            </a:endParaRPr>
          </a:p>
          <a:p>
            <a:pPr marL="0" indent="0" algn="ctr">
              <a:buNone/>
            </a:pPr>
            <a:r>
              <a:rPr lang="en-GB" sz="2800" dirty="0" smtClean="0">
                <a:solidFill>
                  <a:srgbClr val="00B0F0"/>
                </a:solidFill>
              </a:rPr>
              <a:t>These are mainly rigid impression materials that set by physical change</a:t>
            </a:r>
          </a:p>
          <a:p>
            <a:pPr algn="ctr"/>
            <a:r>
              <a:rPr lang="en-GB" sz="2800" dirty="0" smtClean="0">
                <a:solidFill>
                  <a:srgbClr val="00B0F0"/>
                </a:solidFill>
              </a:rPr>
              <a:t>Red, green or brown stick compound</a:t>
            </a:r>
          </a:p>
          <a:p>
            <a:pPr algn="ctr"/>
            <a:r>
              <a:rPr lang="en-GB" sz="2800" dirty="0" smtClean="0">
                <a:solidFill>
                  <a:srgbClr val="00B0F0"/>
                </a:solidFill>
              </a:rPr>
              <a:t>Zinc oxide paste with </a:t>
            </a:r>
            <a:r>
              <a:rPr lang="en-GB" sz="2800" dirty="0" err="1" smtClean="0">
                <a:solidFill>
                  <a:srgbClr val="00B0F0"/>
                </a:solidFill>
              </a:rPr>
              <a:t>eugenol</a:t>
            </a:r>
            <a:endParaRPr lang="en-GB" sz="2800" dirty="0" smtClean="0">
              <a:solidFill>
                <a:srgbClr val="00B0F0"/>
              </a:solidFill>
            </a:endParaRPr>
          </a:p>
          <a:p>
            <a:pPr algn="ctr"/>
            <a:r>
              <a:rPr lang="en-GB" sz="2800" dirty="0" smtClean="0">
                <a:solidFill>
                  <a:srgbClr val="00B0F0"/>
                </a:solidFill>
              </a:rPr>
              <a:t>Dental gypsum (impression plaster)</a:t>
            </a:r>
            <a:endParaRPr lang="en-GB" sz="2800" dirty="0">
              <a:solidFill>
                <a:srgbClr val="00B0F0"/>
              </a:solidFill>
            </a:endParaRPr>
          </a:p>
        </p:txBody>
      </p:sp>
    </p:spTree>
    <p:extLst>
      <p:ext uri="{BB962C8B-B14F-4D97-AF65-F5344CB8AC3E}">
        <p14:creationId xmlns:p14="http://schemas.microsoft.com/office/powerpoint/2010/main" val="2899512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67544" y="1412776"/>
            <a:ext cx="8229600" cy="4525963"/>
          </a:xfrm>
        </p:spPr>
        <p:txBody>
          <a:bodyPr/>
          <a:lstStyle/>
          <a:p>
            <a:pPr marL="0" indent="0">
              <a:buNone/>
            </a:pPr>
            <a:endParaRPr lang="en-GB" dirty="0" smtClean="0">
              <a:solidFill>
                <a:srgbClr val="00B050"/>
              </a:solidFill>
            </a:endParaRPr>
          </a:p>
          <a:p>
            <a:pPr marL="0" indent="0" algn="ctr">
              <a:buNone/>
            </a:pPr>
            <a:r>
              <a:rPr lang="en-GB" b="1" u="sng" dirty="0" smtClean="0">
                <a:solidFill>
                  <a:srgbClr val="00B0F0"/>
                </a:solidFill>
              </a:rPr>
              <a:t>Impression Compounds</a:t>
            </a:r>
          </a:p>
          <a:p>
            <a:pPr marL="0" indent="0" algn="ctr">
              <a:buNone/>
            </a:pPr>
            <a:endParaRPr lang="en-GB" b="1" u="sng" dirty="0" smtClean="0">
              <a:solidFill>
                <a:srgbClr val="00B0F0"/>
              </a:solidFill>
            </a:endParaRPr>
          </a:p>
          <a:p>
            <a:pPr marL="0" indent="0" algn="ctr">
              <a:buNone/>
            </a:pPr>
            <a:r>
              <a:rPr lang="en-GB" dirty="0" smtClean="0">
                <a:solidFill>
                  <a:srgbClr val="00B0F0"/>
                </a:solidFill>
              </a:rPr>
              <a:t>These compounds are still used occasionally in the surgery but are most likely to be used in the dental laboratory.</a:t>
            </a:r>
          </a:p>
          <a:p>
            <a:pPr marL="0" indent="0" algn="ctr">
              <a:buNone/>
            </a:pPr>
            <a:r>
              <a:rPr lang="en-GB" dirty="0" smtClean="0">
                <a:solidFill>
                  <a:srgbClr val="00B0F0"/>
                </a:solidFill>
              </a:rPr>
              <a:t>They have poor dimensional stability and are messy to use.</a:t>
            </a:r>
            <a:endParaRPr lang="en-GB" dirty="0">
              <a:solidFill>
                <a:srgbClr val="00B0F0"/>
              </a:solidFill>
            </a:endParaRPr>
          </a:p>
        </p:txBody>
      </p:sp>
    </p:spTree>
    <p:extLst>
      <p:ext uri="{BB962C8B-B14F-4D97-AF65-F5344CB8AC3E}">
        <p14:creationId xmlns:p14="http://schemas.microsoft.com/office/powerpoint/2010/main" val="4174217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r>
              <a:rPr lang="en-GB" b="1" u="sng" dirty="0" smtClean="0">
                <a:solidFill>
                  <a:srgbClr val="00B0F0"/>
                </a:solidFill>
              </a:rPr>
              <a:t>Elastics-Hydrocolloids</a:t>
            </a:r>
          </a:p>
          <a:p>
            <a:pPr marL="0" indent="0" algn="ctr">
              <a:buNone/>
            </a:pPr>
            <a:endParaRPr lang="en-GB" b="1" u="sng" dirty="0" smtClean="0">
              <a:solidFill>
                <a:srgbClr val="00B0F0"/>
              </a:solidFill>
            </a:endParaRPr>
          </a:p>
          <a:p>
            <a:pPr marL="0" indent="0" algn="ctr">
              <a:buNone/>
            </a:pPr>
            <a:r>
              <a:rPr lang="en-GB" dirty="0" smtClean="0">
                <a:solidFill>
                  <a:srgbClr val="00B0F0"/>
                </a:solidFill>
              </a:rPr>
              <a:t>These dental impression materials are used frequently both in the surgery and the laboratory.</a:t>
            </a:r>
          </a:p>
          <a:p>
            <a:pPr marL="0" indent="0" algn="ctr">
              <a:buNone/>
            </a:pPr>
            <a:r>
              <a:rPr lang="en-GB" dirty="0" smtClean="0">
                <a:solidFill>
                  <a:srgbClr val="00B0F0"/>
                </a:solidFill>
              </a:rPr>
              <a:t>There are two types:</a:t>
            </a:r>
          </a:p>
          <a:p>
            <a:pPr marL="0" indent="0" algn="ctr">
              <a:buNone/>
            </a:pPr>
            <a:r>
              <a:rPr lang="en-GB" dirty="0">
                <a:solidFill>
                  <a:srgbClr val="00B0F0"/>
                </a:solidFill>
              </a:rPr>
              <a:t>Reversible hydrocolloid- </a:t>
            </a:r>
            <a:r>
              <a:rPr lang="en-GB" dirty="0" smtClean="0">
                <a:solidFill>
                  <a:srgbClr val="00B0F0"/>
                </a:solidFill>
              </a:rPr>
              <a:t>Agar</a:t>
            </a:r>
          </a:p>
          <a:p>
            <a:pPr marL="0" indent="0" algn="ctr">
              <a:buNone/>
            </a:pPr>
            <a:r>
              <a:rPr lang="en-GB" dirty="0" smtClean="0">
                <a:solidFill>
                  <a:srgbClr val="00B0F0"/>
                </a:solidFill>
              </a:rPr>
              <a:t>Irreversible hydrocolloid- Alginate</a:t>
            </a:r>
          </a:p>
        </p:txBody>
      </p:sp>
    </p:spTree>
    <p:extLst>
      <p:ext uri="{BB962C8B-B14F-4D97-AF65-F5344CB8AC3E}">
        <p14:creationId xmlns:p14="http://schemas.microsoft.com/office/powerpoint/2010/main" val="1660298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GB" sz="3200" dirty="0">
                <a:solidFill>
                  <a:srgbClr val="7030A0"/>
                </a:solidFill>
                <a:ea typeface="+mn-ea"/>
                <a:cs typeface="+mn-cs"/>
              </a:rPr>
              <a:t/>
            </a:r>
            <a:br>
              <a:rPr lang="en-GB" sz="3200" dirty="0">
                <a:solidFill>
                  <a:srgbClr val="7030A0"/>
                </a:solidFill>
                <a:ea typeface="+mn-ea"/>
                <a:cs typeface="+mn-cs"/>
              </a:rPr>
            </a:br>
            <a:r>
              <a:rPr lang="en-GB" dirty="0">
                <a:solidFill>
                  <a:srgbClr val="7030A0"/>
                </a:solidFill>
              </a:rPr>
              <a:t/>
            </a:r>
            <a:br>
              <a:rPr lang="en-GB" dirty="0">
                <a:solidFill>
                  <a:srgbClr val="7030A0"/>
                </a:solidFill>
              </a:rPr>
            </a:br>
            <a:endParaRPr lang="en-GB" dirty="0"/>
          </a:p>
        </p:txBody>
      </p:sp>
      <p:sp>
        <p:nvSpPr>
          <p:cNvPr id="3" name="Content Placeholder 2"/>
          <p:cNvSpPr>
            <a:spLocks noGrp="1"/>
          </p:cNvSpPr>
          <p:nvPr>
            <p:ph idx="1"/>
          </p:nvPr>
        </p:nvSpPr>
        <p:spPr/>
        <p:txBody>
          <a:bodyPr>
            <a:normAutofit fontScale="92500" lnSpcReduction="10000"/>
          </a:bodyPr>
          <a:lstStyle/>
          <a:p>
            <a:pPr marL="0" indent="0" algn="ctr">
              <a:buNone/>
            </a:pPr>
            <a:endParaRPr lang="en-GB" dirty="0" smtClean="0">
              <a:solidFill>
                <a:srgbClr val="00B050"/>
              </a:solidFill>
            </a:endParaRPr>
          </a:p>
          <a:p>
            <a:pPr algn="ctr"/>
            <a:r>
              <a:rPr lang="en-GB" dirty="0" smtClean="0">
                <a:solidFill>
                  <a:srgbClr val="00B0F0"/>
                </a:solidFill>
              </a:rPr>
              <a:t>Agar- used for duplicating study models and working models usually in the laboratory. The material can be reused.</a:t>
            </a:r>
          </a:p>
          <a:p>
            <a:pPr algn="ctr"/>
            <a:r>
              <a:rPr lang="en-GB" dirty="0" smtClean="0">
                <a:solidFill>
                  <a:srgbClr val="00B0F0"/>
                </a:solidFill>
              </a:rPr>
              <a:t>Alginate- used for study models, orthodontic study models, working models for first stage of prosthesis, orthodontic appliances, corresponding dental arches for crown and bridge work, mouth-guards. </a:t>
            </a:r>
          </a:p>
          <a:p>
            <a:pPr marL="0" indent="0" algn="ctr">
              <a:buNone/>
            </a:pPr>
            <a:r>
              <a:rPr lang="en-GB" dirty="0" smtClean="0">
                <a:solidFill>
                  <a:srgbClr val="00B0F0"/>
                </a:solidFill>
              </a:rPr>
              <a:t>This material cannot be reused</a:t>
            </a:r>
            <a:endParaRPr lang="en-GB" dirty="0">
              <a:solidFill>
                <a:srgbClr val="00B0F0"/>
              </a:solidFill>
            </a:endParaRPr>
          </a:p>
        </p:txBody>
      </p:sp>
    </p:spTree>
    <p:extLst>
      <p:ext uri="{BB962C8B-B14F-4D97-AF65-F5344CB8AC3E}">
        <p14:creationId xmlns:p14="http://schemas.microsoft.com/office/powerpoint/2010/main" val="34763128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51520" y="467895"/>
            <a:ext cx="8640960" cy="6129457"/>
          </a:xfrm>
        </p:spPr>
        <p:txBody>
          <a:bodyPr>
            <a:normAutofit fontScale="40000" lnSpcReduction="20000"/>
          </a:bodyPr>
          <a:lstStyle/>
          <a:p>
            <a:pPr marL="0" indent="0" algn="ctr">
              <a:buNone/>
            </a:pPr>
            <a:endParaRPr lang="en-GB" sz="4400" b="1" u="sng" dirty="0" smtClean="0">
              <a:solidFill>
                <a:srgbClr val="00B0F0"/>
              </a:solidFill>
            </a:endParaRPr>
          </a:p>
          <a:p>
            <a:pPr marL="0" indent="0" algn="ctr">
              <a:buNone/>
            </a:pPr>
            <a:r>
              <a:rPr lang="en-GB" sz="7400" b="1" u="sng" dirty="0" smtClean="0">
                <a:solidFill>
                  <a:srgbClr val="00B0F0"/>
                </a:solidFill>
              </a:rPr>
              <a:t>Alginate</a:t>
            </a:r>
          </a:p>
          <a:p>
            <a:pPr marL="0" indent="0" algn="ctr">
              <a:buNone/>
            </a:pPr>
            <a:endParaRPr lang="en-GB" b="1" u="sng" dirty="0" smtClean="0">
              <a:solidFill>
                <a:srgbClr val="00B0F0"/>
              </a:solidFill>
            </a:endParaRPr>
          </a:p>
          <a:p>
            <a:pPr marL="0" indent="0" algn="ctr">
              <a:buNone/>
            </a:pPr>
            <a:endParaRPr lang="en-GB" b="1" u="sng" dirty="0" smtClean="0">
              <a:solidFill>
                <a:srgbClr val="00B0F0"/>
              </a:solidFill>
            </a:endParaRPr>
          </a:p>
          <a:p>
            <a:pPr marL="0" indent="0" algn="ctr">
              <a:buNone/>
            </a:pPr>
            <a:r>
              <a:rPr lang="en-GB" sz="5500" u="sng" dirty="0" smtClean="0">
                <a:solidFill>
                  <a:srgbClr val="00B0F0"/>
                </a:solidFill>
              </a:rPr>
              <a:t>Advantages</a:t>
            </a:r>
          </a:p>
          <a:p>
            <a:pPr algn="ctr"/>
            <a:r>
              <a:rPr lang="en-GB" sz="5500" dirty="0" smtClean="0">
                <a:solidFill>
                  <a:srgbClr val="00B0F0"/>
                </a:solidFill>
              </a:rPr>
              <a:t>Easy to prepare and mix- powder and water, sets by chemical reaction</a:t>
            </a:r>
          </a:p>
          <a:p>
            <a:pPr algn="ctr"/>
            <a:r>
              <a:rPr lang="en-GB" sz="5500" dirty="0" smtClean="0">
                <a:solidFill>
                  <a:srgbClr val="00B0F0"/>
                </a:solidFill>
              </a:rPr>
              <a:t>Easy to manipulate and form around oral structures</a:t>
            </a:r>
          </a:p>
          <a:p>
            <a:pPr algn="ctr"/>
            <a:r>
              <a:rPr lang="en-GB" sz="5500" dirty="0" smtClean="0">
                <a:solidFill>
                  <a:srgbClr val="00B0F0"/>
                </a:solidFill>
              </a:rPr>
              <a:t>Reasonable dimensional stability</a:t>
            </a:r>
          </a:p>
          <a:p>
            <a:pPr algn="ctr"/>
            <a:r>
              <a:rPr lang="en-GB" sz="5500" dirty="0" smtClean="0">
                <a:solidFill>
                  <a:srgbClr val="00B0F0"/>
                </a:solidFill>
              </a:rPr>
              <a:t>Economic</a:t>
            </a:r>
          </a:p>
          <a:p>
            <a:pPr marL="0" indent="0" algn="ctr">
              <a:buNone/>
            </a:pPr>
            <a:endParaRPr lang="en-GB" sz="5500" dirty="0" smtClean="0">
              <a:solidFill>
                <a:srgbClr val="00B0F0"/>
              </a:solidFill>
            </a:endParaRPr>
          </a:p>
          <a:p>
            <a:pPr marL="0" indent="0" algn="ctr">
              <a:buNone/>
            </a:pPr>
            <a:r>
              <a:rPr lang="en-GB" sz="5500" u="sng" dirty="0" smtClean="0">
                <a:solidFill>
                  <a:srgbClr val="00B0F0"/>
                </a:solidFill>
              </a:rPr>
              <a:t>Disadvantages</a:t>
            </a:r>
          </a:p>
          <a:p>
            <a:pPr algn="ctr"/>
            <a:r>
              <a:rPr lang="en-GB" sz="5500" dirty="0" smtClean="0">
                <a:solidFill>
                  <a:srgbClr val="00B0F0"/>
                </a:solidFill>
              </a:rPr>
              <a:t>Can shrink and distort if not submerged in disinfection solution before casting</a:t>
            </a:r>
          </a:p>
          <a:p>
            <a:pPr algn="ctr"/>
            <a:r>
              <a:rPr lang="en-GB" sz="5500" dirty="0" smtClean="0">
                <a:solidFill>
                  <a:srgbClr val="00B0F0"/>
                </a:solidFill>
              </a:rPr>
              <a:t>Can absorb solution if left submerged for too long causing it to distort</a:t>
            </a:r>
          </a:p>
          <a:p>
            <a:pPr algn="ctr"/>
            <a:r>
              <a:rPr lang="en-GB" sz="5500" dirty="0" smtClean="0">
                <a:solidFill>
                  <a:srgbClr val="00B0F0"/>
                </a:solidFill>
              </a:rPr>
              <a:t>Can tear easily </a:t>
            </a:r>
          </a:p>
          <a:p>
            <a:pPr algn="ctr"/>
            <a:r>
              <a:rPr lang="en-GB" sz="5500" dirty="0" smtClean="0">
                <a:solidFill>
                  <a:srgbClr val="00B0F0"/>
                </a:solidFill>
              </a:rPr>
              <a:t>It is not suitable for more complex and detailed dental work such as crown and bridge work, chrome cobalt  partial dentures and  some orthodontic appliances (</a:t>
            </a:r>
            <a:r>
              <a:rPr lang="en-GB" sz="5500" dirty="0" err="1" smtClean="0">
                <a:solidFill>
                  <a:srgbClr val="00B0F0"/>
                </a:solidFill>
              </a:rPr>
              <a:t>Invisalign</a:t>
            </a:r>
            <a:r>
              <a:rPr lang="en-GB" sz="5500" dirty="0" smtClean="0">
                <a:solidFill>
                  <a:srgbClr val="00B0F0"/>
                </a:solidFill>
              </a:rPr>
              <a:t>, lingual fixed appliance) </a:t>
            </a:r>
          </a:p>
          <a:p>
            <a:pPr marL="0" indent="0" algn="ctr">
              <a:buNone/>
            </a:pPr>
            <a:endParaRPr lang="en-GB" dirty="0" smtClean="0">
              <a:solidFill>
                <a:srgbClr val="7030A0"/>
              </a:solidFill>
            </a:endParaRPr>
          </a:p>
          <a:p>
            <a:pPr marL="0" indent="0" algn="ctr">
              <a:buNone/>
            </a:pPr>
            <a:r>
              <a:rPr lang="en-GB" dirty="0">
                <a:solidFill>
                  <a:srgbClr val="7030A0"/>
                </a:solidFill>
              </a:rPr>
              <a:t> </a:t>
            </a:r>
          </a:p>
        </p:txBody>
      </p:sp>
    </p:spTree>
    <p:extLst>
      <p:ext uri="{BB962C8B-B14F-4D97-AF65-F5344CB8AC3E}">
        <p14:creationId xmlns:p14="http://schemas.microsoft.com/office/powerpoint/2010/main" val="37562066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95536" y="802106"/>
            <a:ext cx="8229600" cy="5784706"/>
          </a:xfrm>
        </p:spPr>
        <p:txBody>
          <a:bodyPr>
            <a:normAutofit lnSpcReduction="10000"/>
          </a:bodyPr>
          <a:lstStyle/>
          <a:p>
            <a:pPr marL="0" indent="0" algn="ctr">
              <a:buNone/>
            </a:pPr>
            <a:r>
              <a:rPr lang="en-GB" b="1" u="sng" dirty="0" smtClean="0">
                <a:solidFill>
                  <a:srgbClr val="00B0F0"/>
                </a:solidFill>
              </a:rPr>
              <a:t>Alginate Powder</a:t>
            </a:r>
          </a:p>
          <a:p>
            <a:pPr marL="0" indent="0" algn="ctr">
              <a:buNone/>
            </a:pPr>
            <a:r>
              <a:rPr lang="en-GB" sz="2400" dirty="0" smtClean="0">
                <a:solidFill>
                  <a:srgbClr val="00B0F0"/>
                </a:solidFill>
              </a:rPr>
              <a:t>Consists of</a:t>
            </a:r>
          </a:p>
          <a:p>
            <a:pPr marL="0" indent="0" algn="ctr">
              <a:buNone/>
            </a:pPr>
            <a:endParaRPr lang="en-GB" sz="2400" dirty="0" smtClean="0">
              <a:solidFill>
                <a:srgbClr val="00B0F0"/>
              </a:solidFill>
            </a:endParaRPr>
          </a:p>
          <a:p>
            <a:pPr algn="ctr"/>
            <a:r>
              <a:rPr lang="en-GB" sz="2400" dirty="0" smtClean="0">
                <a:solidFill>
                  <a:srgbClr val="00B0F0"/>
                </a:solidFill>
              </a:rPr>
              <a:t>Potassium alginate or sodium alginate and calcium hydrate – they react together to form calcium alginate gel which is insoluble in water.</a:t>
            </a:r>
          </a:p>
          <a:p>
            <a:pPr algn="ctr"/>
            <a:r>
              <a:rPr lang="en-GB" sz="2400" dirty="0" smtClean="0">
                <a:solidFill>
                  <a:srgbClr val="00B0F0"/>
                </a:solidFill>
              </a:rPr>
              <a:t>Sodium alginate is derived from seaweed</a:t>
            </a:r>
          </a:p>
          <a:p>
            <a:pPr algn="ctr"/>
            <a:r>
              <a:rPr lang="en-GB" sz="2400" dirty="0" smtClean="0">
                <a:solidFill>
                  <a:srgbClr val="00B0F0"/>
                </a:solidFill>
              </a:rPr>
              <a:t>The material is viscoelastic and is the principal component of the impression material</a:t>
            </a:r>
          </a:p>
          <a:p>
            <a:pPr algn="ctr"/>
            <a:r>
              <a:rPr lang="en-GB" sz="2400" dirty="0" smtClean="0">
                <a:solidFill>
                  <a:srgbClr val="00B0F0"/>
                </a:solidFill>
              </a:rPr>
              <a:t>It also contains a substantial amount of filler, disinfectant, setting time modifiers and chemicals to counteract  the inhibiting effects of the material on contact with dental gypsum</a:t>
            </a:r>
          </a:p>
          <a:p>
            <a:pPr algn="ctr"/>
            <a:r>
              <a:rPr lang="en-GB" sz="2400" dirty="0" smtClean="0">
                <a:solidFill>
                  <a:srgbClr val="00B0F0"/>
                </a:solidFill>
              </a:rPr>
              <a:t>It also contains glycol which prevents the small powder particles from being inhaled during dispensing</a:t>
            </a:r>
            <a:endParaRPr lang="en-GB" sz="2400" dirty="0">
              <a:solidFill>
                <a:srgbClr val="00B0F0"/>
              </a:solidFill>
            </a:endParaRPr>
          </a:p>
        </p:txBody>
      </p:sp>
    </p:spTree>
    <p:extLst>
      <p:ext uri="{BB962C8B-B14F-4D97-AF65-F5344CB8AC3E}">
        <p14:creationId xmlns:p14="http://schemas.microsoft.com/office/powerpoint/2010/main" val="3203268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695158"/>
            <a:ext cx="8229600" cy="5457742"/>
          </a:xfrm>
        </p:spPr>
        <p:txBody>
          <a:bodyPr/>
          <a:lstStyle/>
          <a:p>
            <a:pPr marL="0" indent="0" algn="ctr">
              <a:buNone/>
            </a:pPr>
            <a:r>
              <a:rPr lang="en-GB" b="1" u="sng" dirty="0" smtClean="0">
                <a:solidFill>
                  <a:srgbClr val="00B0F0"/>
                </a:solidFill>
              </a:rPr>
              <a:t>Preparation, mixing and handling of alginate</a:t>
            </a:r>
          </a:p>
          <a:p>
            <a:pPr marL="0" indent="0" algn="ctr">
              <a:buNone/>
            </a:pPr>
            <a:endParaRPr lang="en-GB" b="1" u="sng" dirty="0" smtClean="0">
              <a:solidFill>
                <a:srgbClr val="00B0F0"/>
              </a:solidFill>
            </a:endParaRPr>
          </a:p>
          <a:p>
            <a:pPr marL="0" indent="0" algn="ctr">
              <a:buNone/>
            </a:pPr>
            <a:r>
              <a:rPr lang="en-GB" dirty="0" smtClean="0">
                <a:solidFill>
                  <a:srgbClr val="00B0F0"/>
                </a:solidFill>
              </a:rPr>
              <a:t>As registered and qualified dental nurses you are aware of the correct procedures in the preparation, mixing and handling of alginate and this will be revised during the practical demonstrations</a:t>
            </a:r>
            <a:endParaRPr lang="en-GB" dirty="0">
              <a:solidFill>
                <a:srgbClr val="00B0F0"/>
              </a:solidFill>
            </a:endParaRPr>
          </a:p>
        </p:txBody>
      </p:sp>
    </p:spTree>
    <p:extLst>
      <p:ext uri="{BB962C8B-B14F-4D97-AF65-F5344CB8AC3E}">
        <p14:creationId xmlns:p14="http://schemas.microsoft.com/office/powerpoint/2010/main" val="5128170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GB" b="1" u="sng" dirty="0" smtClean="0">
                <a:solidFill>
                  <a:srgbClr val="00B0F0"/>
                </a:solidFill>
              </a:rPr>
              <a:t>Characteristics of alginate</a:t>
            </a:r>
          </a:p>
          <a:p>
            <a:pPr marL="0" indent="0" algn="ctr">
              <a:buNone/>
            </a:pPr>
            <a:endParaRPr lang="en-GB" b="1" u="sng" dirty="0" smtClean="0">
              <a:solidFill>
                <a:srgbClr val="00B0F0"/>
              </a:solidFill>
            </a:endParaRPr>
          </a:p>
          <a:p>
            <a:pPr algn="ctr"/>
            <a:r>
              <a:rPr lang="en-GB" dirty="0" smtClean="0">
                <a:solidFill>
                  <a:srgbClr val="00B0F0"/>
                </a:solidFill>
              </a:rPr>
              <a:t>There is little dimensional change during setting</a:t>
            </a:r>
          </a:p>
          <a:p>
            <a:pPr algn="ctr"/>
            <a:r>
              <a:rPr lang="en-GB" dirty="0" smtClean="0">
                <a:solidFill>
                  <a:srgbClr val="00B0F0"/>
                </a:solidFill>
              </a:rPr>
              <a:t>There is optimal resistance to plastic deformation when removing from the patients mouth</a:t>
            </a:r>
          </a:p>
          <a:p>
            <a:pPr algn="ctr"/>
            <a:r>
              <a:rPr lang="en-GB" dirty="0" smtClean="0">
                <a:solidFill>
                  <a:srgbClr val="00B0F0"/>
                </a:solidFill>
              </a:rPr>
              <a:t>However, it can tear when removing if there are obstacles such as the presence of fixed orthodontic appliance, failing restorations, undercuts or the presence of a fixed or removable  prosthesis</a:t>
            </a:r>
          </a:p>
          <a:p>
            <a:pPr algn="ctr"/>
            <a:endParaRPr lang="en-GB" b="1" i="1" u="sng" dirty="0">
              <a:solidFill>
                <a:srgbClr val="00B050"/>
              </a:solidFill>
            </a:endParaRPr>
          </a:p>
        </p:txBody>
      </p:sp>
    </p:spTree>
    <p:extLst>
      <p:ext uri="{BB962C8B-B14F-4D97-AF65-F5344CB8AC3E}">
        <p14:creationId xmlns:p14="http://schemas.microsoft.com/office/powerpoint/2010/main" val="122414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5770"/>
            <a:ext cx="3394720" cy="1156990"/>
          </a:xfrm>
        </p:spPr>
        <p:txBody>
          <a:bodyPr/>
          <a:lstStyle/>
          <a:p>
            <a:endParaRPr lang="en-GB" dirty="0"/>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endParaRPr lang="en-GB" dirty="0" smtClean="0">
              <a:solidFill>
                <a:srgbClr val="00B050"/>
              </a:solidFill>
            </a:endParaRPr>
          </a:p>
          <a:p>
            <a:pPr marL="0" indent="0" algn="ctr">
              <a:buNone/>
            </a:pPr>
            <a:r>
              <a:rPr lang="en-GB" b="1" u="sng" dirty="0" smtClean="0">
                <a:solidFill>
                  <a:srgbClr val="00B0F0"/>
                </a:solidFill>
              </a:rPr>
              <a:t>The Course will provide the student: </a:t>
            </a:r>
          </a:p>
          <a:p>
            <a:pPr marL="0" indent="0" algn="ctr">
              <a:buNone/>
            </a:pPr>
            <a:endParaRPr lang="en-GB" b="1" u="sng" dirty="0" smtClean="0">
              <a:solidFill>
                <a:srgbClr val="00B0F0"/>
              </a:solidFill>
            </a:endParaRPr>
          </a:p>
          <a:p>
            <a:r>
              <a:rPr lang="en-GB" dirty="0">
                <a:solidFill>
                  <a:srgbClr val="00B0F0"/>
                </a:solidFill>
              </a:rPr>
              <a:t>w</a:t>
            </a:r>
            <a:r>
              <a:rPr lang="en-GB" dirty="0" smtClean="0">
                <a:solidFill>
                  <a:srgbClr val="00B0F0"/>
                </a:solidFill>
              </a:rPr>
              <a:t>ith scientific/clinical knowledge and an understanding of the taking of dental impressions.</a:t>
            </a:r>
          </a:p>
          <a:p>
            <a:r>
              <a:rPr lang="en-GB" dirty="0" smtClean="0">
                <a:solidFill>
                  <a:srgbClr val="00B0F0"/>
                </a:solidFill>
              </a:rPr>
              <a:t> with the practical skills needed. </a:t>
            </a:r>
          </a:p>
          <a:p>
            <a:r>
              <a:rPr lang="en-GB" dirty="0">
                <a:solidFill>
                  <a:srgbClr val="00B0F0"/>
                </a:solidFill>
              </a:rPr>
              <a:t>w</a:t>
            </a:r>
            <a:r>
              <a:rPr lang="en-GB" dirty="0" smtClean="0">
                <a:solidFill>
                  <a:srgbClr val="00B0F0"/>
                </a:solidFill>
              </a:rPr>
              <a:t>ith the management of patient care and communication.</a:t>
            </a:r>
          </a:p>
          <a:p>
            <a:pPr marL="0" indent="0" algn="ctr">
              <a:buNone/>
            </a:pPr>
            <a:endParaRPr lang="en-GB" dirty="0">
              <a:solidFill>
                <a:srgbClr val="00B050"/>
              </a:solidFill>
            </a:endParaRPr>
          </a:p>
        </p:txBody>
      </p:sp>
    </p:spTree>
    <p:extLst>
      <p:ext uri="{BB962C8B-B14F-4D97-AF65-F5344CB8AC3E}">
        <p14:creationId xmlns:p14="http://schemas.microsoft.com/office/powerpoint/2010/main" val="3436547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r>
              <a:rPr lang="en-GB" b="1" u="sng" dirty="0" smtClean="0">
                <a:solidFill>
                  <a:srgbClr val="00B0F0"/>
                </a:solidFill>
              </a:rPr>
              <a:t> Properties of Alginate</a:t>
            </a:r>
          </a:p>
          <a:p>
            <a:pPr marL="0" indent="0" algn="ctr">
              <a:buNone/>
            </a:pPr>
            <a:endParaRPr lang="en-GB" b="1" u="sng" dirty="0" smtClean="0">
              <a:solidFill>
                <a:srgbClr val="00B0F0"/>
              </a:solidFill>
            </a:endParaRPr>
          </a:p>
          <a:p>
            <a:pPr marL="0" indent="0" algn="ctr">
              <a:buNone/>
            </a:pPr>
            <a:r>
              <a:rPr lang="en-GB" dirty="0" smtClean="0">
                <a:solidFill>
                  <a:srgbClr val="00B0F0"/>
                </a:solidFill>
              </a:rPr>
              <a:t>After setting, water is easily exchanged into or out of the gel which can affect dimensional accuracy, therefore casting as soon as possible is advised. If left to dry out, it will shrink and if left in disinfectant solution for too long it will absorb water and distort</a:t>
            </a:r>
          </a:p>
          <a:p>
            <a:pPr algn="ctr"/>
            <a:endParaRPr lang="en-GB" dirty="0" smtClean="0">
              <a:solidFill>
                <a:srgbClr val="7030A0"/>
              </a:solidFill>
            </a:endParaRPr>
          </a:p>
          <a:p>
            <a:pPr marL="0" indent="0" algn="ctr">
              <a:buNone/>
            </a:pPr>
            <a:endParaRPr lang="en-GB" dirty="0">
              <a:solidFill>
                <a:srgbClr val="7030A0"/>
              </a:solidFill>
            </a:endParaRPr>
          </a:p>
        </p:txBody>
      </p:sp>
    </p:spTree>
    <p:extLst>
      <p:ext uri="{BB962C8B-B14F-4D97-AF65-F5344CB8AC3E}">
        <p14:creationId xmlns:p14="http://schemas.microsoft.com/office/powerpoint/2010/main" val="42257325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lgn="ctr">
              <a:buNone/>
            </a:pPr>
            <a:r>
              <a:rPr lang="en-GB" b="1" u="sng" dirty="0" smtClean="0">
                <a:solidFill>
                  <a:srgbClr val="00B0F0"/>
                </a:solidFill>
              </a:rPr>
              <a:t>Elastics-Polyethers and silicones</a:t>
            </a:r>
          </a:p>
          <a:p>
            <a:pPr marL="0" indent="0" algn="ctr">
              <a:buNone/>
            </a:pPr>
            <a:r>
              <a:rPr lang="en-GB" dirty="0">
                <a:solidFill>
                  <a:srgbClr val="00B0F0"/>
                </a:solidFill>
              </a:rPr>
              <a:t>a</a:t>
            </a:r>
            <a:r>
              <a:rPr lang="en-GB" dirty="0" smtClean="0">
                <a:solidFill>
                  <a:srgbClr val="00B0F0"/>
                </a:solidFill>
              </a:rPr>
              <a:t>re:</a:t>
            </a:r>
            <a:endParaRPr lang="en-GB" dirty="0">
              <a:solidFill>
                <a:srgbClr val="00B0F0"/>
              </a:solidFill>
            </a:endParaRPr>
          </a:p>
          <a:p>
            <a:pPr marL="0" indent="0" algn="ctr">
              <a:buNone/>
            </a:pPr>
            <a:r>
              <a:rPr lang="en-GB" dirty="0" smtClean="0">
                <a:solidFill>
                  <a:srgbClr val="00B0F0"/>
                </a:solidFill>
              </a:rPr>
              <a:t>Rubber like synthetic material formed by chemical reaction</a:t>
            </a:r>
          </a:p>
          <a:p>
            <a:pPr marL="0" indent="0" algn="ctr">
              <a:buNone/>
            </a:pPr>
            <a:endParaRPr lang="en-GB" dirty="0" smtClean="0">
              <a:solidFill>
                <a:srgbClr val="00B0F0"/>
              </a:solidFill>
            </a:endParaRPr>
          </a:p>
          <a:p>
            <a:pPr marL="0" indent="0" algn="ctr">
              <a:buNone/>
            </a:pPr>
            <a:r>
              <a:rPr lang="en-GB" dirty="0" smtClean="0">
                <a:solidFill>
                  <a:srgbClr val="00B0F0"/>
                </a:solidFill>
              </a:rPr>
              <a:t>Polysulphides are not often used and so will not be discussed further on this course</a:t>
            </a:r>
          </a:p>
          <a:p>
            <a:pPr marL="0" indent="0" algn="ctr">
              <a:buNone/>
            </a:pPr>
            <a:endParaRPr lang="en-GB" dirty="0">
              <a:solidFill>
                <a:srgbClr val="00B050"/>
              </a:solidFill>
            </a:endParaRPr>
          </a:p>
        </p:txBody>
      </p:sp>
    </p:spTree>
    <p:extLst>
      <p:ext uri="{BB962C8B-B14F-4D97-AF65-F5344CB8AC3E}">
        <p14:creationId xmlns:p14="http://schemas.microsoft.com/office/powerpoint/2010/main" val="3110757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r>
              <a:rPr lang="en-GB" b="1" u="sng" dirty="0" err="1" smtClean="0">
                <a:solidFill>
                  <a:srgbClr val="00B0F0"/>
                </a:solidFill>
              </a:rPr>
              <a:t>Polyethers</a:t>
            </a:r>
            <a:r>
              <a:rPr lang="en-GB" b="1" u="sng" dirty="0" smtClean="0">
                <a:solidFill>
                  <a:srgbClr val="00B0F0"/>
                </a:solidFill>
              </a:rPr>
              <a:t> and silicones</a:t>
            </a:r>
          </a:p>
          <a:p>
            <a:pPr marL="0" indent="0" algn="ctr">
              <a:buNone/>
            </a:pPr>
            <a:r>
              <a:rPr lang="en-GB" dirty="0" smtClean="0">
                <a:solidFill>
                  <a:srgbClr val="00B0F0"/>
                </a:solidFill>
              </a:rPr>
              <a:t>These impression materials require a:</a:t>
            </a:r>
          </a:p>
          <a:p>
            <a:pPr algn="ctr"/>
            <a:r>
              <a:rPr lang="en-GB" dirty="0" smtClean="0">
                <a:solidFill>
                  <a:srgbClr val="00B0F0"/>
                </a:solidFill>
              </a:rPr>
              <a:t>Base</a:t>
            </a:r>
          </a:p>
          <a:p>
            <a:pPr algn="ctr"/>
            <a:r>
              <a:rPr lang="en-GB" dirty="0" smtClean="0">
                <a:solidFill>
                  <a:srgbClr val="00B0F0"/>
                </a:solidFill>
              </a:rPr>
              <a:t>Catalyst</a:t>
            </a:r>
          </a:p>
          <a:p>
            <a:pPr marL="0" indent="0" algn="ctr">
              <a:buNone/>
            </a:pPr>
            <a:r>
              <a:rPr lang="en-GB" dirty="0" smtClean="0">
                <a:solidFill>
                  <a:srgbClr val="00B0F0"/>
                </a:solidFill>
              </a:rPr>
              <a:t>Equal parts of these are mixed thoroughly together. They are manipulated and formed around the oral structures, a chemical reaction takes place and the preparation sets.</a:t>
            </a:r>
            <a:endParaRPr lang="en-GB" dirty="0">
              <a:solidFill>
                <a:srgbClr val="00B0F0"/>
              </a:solidFill>
            </a:endParaRPr>
          </a:p>
        </p:txBody>
      </p:sp>
    </p:spTree>
    <p:extLst>
      <p:ext uri="{BB962C8B-B14F-4D97-AF65-F5344CB8AC3E}">
        <p14:creationId xmlns:p14="http://schemas.microsoft.com/office/powerpoint/2010/main" val="6495614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GB" b="1" u="sng" dirty="0" err="1" smtClean="0">
                <a:solidFill>
                  <a:srgbClr val="00B0F0"/>
                </a:solidFill>
              </a:rPr>
              <a:t>Polyethers</a:t>
            </a:r>
            <a:r>
              <a:rPr lang="en-GB" b="1" u="sng" dirty="0" smtClean="0">
                <a:solidFill>
                  <a:srgbClr val="00B0F0"/>
                </a:solidFill>
              </a:rPr>
              <a:t> and silicones</a:t>
            </a:r>
          </a:p>
          <a:p>
            <a:pPr marL="0" indent="0" algn="ctr">
              <a:buNone/>
            </a:pPr>
            <a:endParaRPr lang="en-GB" b="1" u="sng" dirty="0" smtClean="0">
              <a:solidFill>
                <a:srgbClr val="00B0F0"/>
              </a:solidFill>
            </a:endParaRPr>
          </a:p>
          <a:p>
            <a:pPr marL="0" indent="0" algn="ctr">
              <a:buNone/>
            </a:pPr>
            <a:r>
              <a:rPr lang="en-GB" dirty="0" smtClean="0">
                <a:solidFill>
                  <a:srgbClr val="00B0F0"/>
                </a:solidFill>
              </a:rPr>
              <a:t>These preparations have different properties and can be</a:t>
            </a:r>
          </a:p>
          <a:p>
            <a:pPr algn="ctr"/>
            <a:r>
              <a:rPr lang="en-GB" dirty="0" smtClean="0">
                <a:solidFill>
                  <a:srgbClr val="00B0F0"/>
                </a:solidFill>
              </a:rPr>
              <a:t>Light body- used as a ‘wash’ for fine detailing for crowns, bridges, inlays, veneers, </a:t>
            </a:r>
            <a:r>
              <a:rPr lang="en-GB" dirty="0" err="1" smtClean="0">
                <a:solidFill>
                  <a:srgbClr val="00B0F0"/>
                </a:solidFill>
              </a:rPr>
              <a:t>invisalign</a:t>
            </a:r>
            <a:endParaRPr lang="en-GB" dirty="0" smtClean="0">
              <a:solidFill>
                <a:srgbClr val="00B0F0"/>
              </a:solidFill>
            </a:endParaRPr>
          </a:p>
          <a:p>
            <a:pPr algn="ctr"/>
            <a:r>
              <a:rPr lang="en-GB" dirty="0" smtClean="0">
                <a:solidFill>
                  <a:srgbClr val="00B0F0"/>
                </a:solidFill>
              </a:rPr>
              <a:t>Medium body- can be used for relining dentures, chrome cobalt partial dentures</a:t>
            </a:r>
          </a:p>
          <a:p>
            <a:pPr algn="ctr"/>
            <a:r>
              <a:rPr lang="en-GB" dirty="0" smtClean="0">
                <a:solidFill>
                  <a:srgbClr val="00B0F0"/>
                </a:solidFill>
              </a:rPr>
              <a:t>Heavy body- used for the negative mould of the oral structures and a carrier for the light/medium body elastics/elastomers</a:t>
            </a:r>
            <a:endParaRPr lang="en-GB" dirty="0">
              <a:solidFill>
                <a:srgbClr val="00B0F0"/>
              </a:solidFill>
            </a:endParaRPr>
          </a:p>
        </p:txBody>
      </p:sp>
    </p:spTree>
    <p:extLst>
      <p:ext uri="{BB962C8B-B14F-4D97-AF65-F5344CB8AC3E}">
        <p14:creationId xmlns:p14="http://schemas.microsoft.com/office/powerpoint/2010/main" val="1779429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67544" y="775368"/>
            <a:ext cx="8229600" cy="5739435"/>
          </a:xfrm>
        </p:spPr>
        <p:txBody>
          <a:bodyPr>
            <a:normAutofit lnSpcReduction="10000"/>
          </a:bodyPr>
          <a:lstStyle/>
          <a:p>
            <a:pPr marL="0" indent="0" algn="ctr">
              <a:buNone/>
            </a:pPr>
            <a:r>
              <a:rPr lang="en-GB" b="1" u="sng" dirty="0" err="1" smtClean="0">
                <a:solidFill>
                  <a:srgbClr val="00B0F0"/>
                </a:solidFill>
              </a:rPr>
              <a:t>Polyethers</a:t>
            </a:r>
            <a:r>
              <a:rPr lang="en-GB" b="1" u="sng" dirty="0" smtClean="0">
                <a:solidFill>
                  <a:srgbClr val="00B0F0"/>
                </a:solidFill>
              </a:rPr>
              <a:t> and silicones</a:t>
            </a:r>
          </a:p>
          <a:p>
            <a:pPr marL="0" indent="0" algn="ctr">
              <a:buNone/>
            </a:pPr>
            <a:r>
              <a:rPr lang="en-GB" u="sng" dirty="0" smtClean="0">
                <a:solidFill>
                  <a:srgbClr val="00B0F0"/>
                </a:solidFill>
              </a:rPr>
              <a:t>Advantages</a:t>
            </a:r>
          </a:p>
          <a:p>
            <a:pPr algn="ctr"/>
            <a:r>
              <a:rPr lang="en-GB" dirty="0" smtClean="0">
                <a:solidFill>
                  <a:srgbClr val="00B0F0"/>
                </a:solidFill>
              </a:rPr>
              <a:t>Excellent dimensional stability</a:t>
            </a:r>
          </a:p>
          <a:p>
            <a:pPr algn="ctr"/>
            <a:r>
              <a:rPr lang="en-GB" dirty="0" smtClean="0">
                <a:solidFill>
                  <a:srgbClr val="00B0F0"/>
                </a:solidFill>
              </a:rPr>
              <a:t>Good detailing</a:t>
            </a:r>
          </a:p>
          <a:p>
            <a:pPr algn="ctr"/>
            <a:r>
              <a:rPr lang="en-GB" dirty="0" smtClean="0">
                <a:solidFill>
                  <a:srgbClr val="00B0F0"/>
                </a:solidFill>
              </a:rPr>
              <a:t>Easy to mix and manipulate</a:t>
            </a:r>
          </a:p>
          <a:p>
            <a:pPr algn="ctr"/>
            <a:r>
              <a:rPr lang="en-GB" dirty="0" smtClean="0">
                <a:solidFill>
                  <a:srgbClr val="00B0F0"/>
                </a:solidFill>
              </a:rPr>
              <a:t>Does not tear</a:t>
            </a:r>
          </a:p>
          <a:p>
            <a:pPr marL="0" indent="0" algn="ctr">
              <a:buNone/>
            </a:pPr>
            <a:r>
              <a:rPr lang="en-GB" u="sng" dirty="0" smtClean="0">
                <a:solidFill>
                  <a:srgbClr val="00B0F0"/>
                </a:solidFill>
              </a:rPr>
              <a:t>Disadvantages</a:t>
            </a:r>
          </a:p>
          <a:p>
            <a:pPr algn="ctr"/>
            <a:r>
              <a:rPr lang="en-GB" dirty="0" smtClean="0">
                <a:solidFill>
                  <a:srgbClr val="00B0F0"/>
                </a:solidFill>
              </a:rPr>
              <a:t>Expensive</a:t>
            </a:r>
          </a:p>
          <a:p>
            <a:pPr algn="ctr"/>
            <a:r>
              <a:rPr lang="en-GB" dirty="0" smtClean="0">
                <a:solidFill>
                  <a:srgbClr val="00B0F0"/>
                </a:solidFill>
              </a:rPr>
              <a:t>Cannot be mixed using latex gloves (nitrile gloves are recommended)</a:t>
            </a:r>
            <a:endParaRPr lang="en-GB" dirty="0">
              <a:solidFill>
                <a:srgbClr val="00B0F0"/>
              </a:solidFill>
            </a:endParaRPr>
          </a:p>
        </p:txBody>
      </p:sp>
    </p:spTree>
    <p:extLst>
      <p:ext uri="{BB962C8B-B14F-4D97-AF65-F5344CB8AC3E}">
        <p14:creationId xmlns:p14="http://schemas.microsoft.com/office/powerpoint/2010/main" val="1485082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73287"/>
            <a:ext cx="8229600" cy="1143000"/>
          </a:xfrm>
        </p:spPr>
        <p:txBody>
          <a:bodyPr/>
          <a:lstStyle/>
          <a:p>
            <a:endParaRPr lang="en-GB" dirty="0"/>
          </a:p>
        </p:txBody>
      </p:sp>
      <p:sp>
        <p:nvSpPr>
          <p:cNvPr id="3" name="Content Placeholder 2"/>
          <p:cNvSpPr>
            <a:spLocks noGrp="1"/>
          </p:cNvSpPr>
          <p:nvPr>
            <p:ph idx="1"/>
          </p:nvPr>
        </p:nvSpPr>
        <p:spPr>
          <a:xfrm>
            <a:off x="467544" y="735264"/>
            <a:ext cx="8229600" cy="5779540"/>
          </a:xfrm>
        </p:spPr>
        <p:txBody>
          <a:bodyPr>
            <a:normAutofit/>
          </a:bodyPr>
          <a:lstStyle/>
          <a:p>
            <a:pPr marL="0" indent="0" algn="ctr">
              <a:buNone/>
            </a:pPr>
            <a:r>
              <a:rPr lang="en-GB" b="1" u="sng" dirty="0" smtClean="0">
                <a:solidFill>
                  <a:srgbClr val="00B0F0"/>
                </a:solidFill>
              </a:rPr>
              <a:t>The Taking of Dental impressions</a:t>
            </a:r>
          </a:p>
          <a:p>
            <a:pPr marL="0" indent="0" algn="ctr">
              <a:buNone/>
            </a:pPr>
            <a:endParaRPr lang="en-GB" dirty="0">
              <a:solidFill>
                <a:srgbClr val="00B0F0"/>
              </a:solidFill>
            </a:endParaRPr>
          </a:p>
          <a:p>
            <a:pPr marL="0" indent="0" algn="ctr">
              <a:buNone/>
            </a:pPr>
            <a:r>
              <a:rPr lang="en-GB" dirty="0" smtClean="0">
                <a:solidFill>
                  <a:srgbClr val="00B0F0"/>
                </a:solidFill>
              </a:rPr>
              <a:t>The instruction of the taking of dental impressions is a practical lesson and will be carried out in the surgery.</a:t>
            </a:r>
          </a:p>
          <a:p>
            <a:pPr marL="0" indent="0" algn="ctr">
              <a:buNone/>
            </a:pPr>
            <a:r>
              <a:rPr lang="en-GB" dirty="0" smtClean="0">
                <a:solidFill>
                  <a:srgbClr val="00B0F0"/>
                </a:solidFill>
              </a:rPr>
              <a:t>Alginate impression material will be used for the practical. </a:t>
            </a:r>
          </a:p>
          <a:p>
            <a:pPr marL="0" indent="0" algn="ctr">
              <a:buNone/>
            </a:pPr>
            <a:r>
              <a:rPr lang="en-GB" dirty="0" smtClean="0">
                <a:solidFill>
                  <a:srgbClr val="00B0F0"/>
                </a:solidFill>
              </a:rPr>
              <a:t>Information sheets will be available at this session.</a:t>
            </a:r>
            <a:endParaRPr lang="en-GB" dirty="0">
              <a:solidFill>
                <a:srgbClr val="00B0F0"/>
              </a:solidFill>
            </a:endParaRPr>
          </a:p>
        </p:txBody>
      </p:sp>
    </p:spTree>
    <p:extLst>
      <p:ext uri="{BB962C8B-B14F-4D97-AF65-F5344CB8AC3E}">
        <p14:creationId xmlns:p14="http://schemas.microsoft.com/office/powerpoint/2010/main" val="32687527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u="sng" dirty="0" smtClean="0">
                <a:solidFill>
                  <a:srgbClr val="FF00FF"/>
                </a:solidFill>
                <a:latin typeface="Adobe Caslon Pro Bold" pitchFamily="18" charset="0"/>
              </a:rPr>
              <a:t>Dental Nurse Training</a:t>
            </a:r>
            <a:endParaRPr lang="en-GB" sz="5400" b="1" u="sng" dirty="0">
              <a:solidFill>
                <a:srgbClr val="FF00FF"/>
              </a:solidFill>
              <a:latin typeface="Adobe Caslon Pro Bold" pitchFamily="18" charset="0"/>
            </a:endParaRPr>
          </a:p>
        </p:txBody>
      </p:sp>
      <p:sp>
        <p:nvSpPr>
          <p:cNvPr id="3" name="Subtitle 2"/>
          <p:cNvSpPr>
            <a:spLocks noGrp="1"/>
          </p:cNvSpPr>
          <p:nvPr>
            <p:ph type="subTitle" idx="1"/>
          </p:nvPr>
        </p:nvSpPr>
        <p:spPr/>
        <p:txBody>
          <a:bodyPr>
            <a:normAutofit/>
          </a:bodyPr>
          <a:lstStyle/>
          <a:p>
            <a:pPr algn="l"/>
            <a:r>
              <a:rPr lang="en-GB" dirty="0" smtClean="0">
                <a:solidFill>
                  <a:srgbClr val="00B0F0"/>
                </a:solidFill>
                <a:latin typeface="Adobe Caslon Pro Bold" pitchFamily="18" charset="0"/>
              </a:rPr>
              <a:t>The Taking of Dental Impressions </a:t>
            </a:r>
          </a:p>
          <a:p>
            <a:r>
              <a:rPr lang="en-GB" sz="2800" dirty="0" smtClean="0">
                <a:solidFill>
                  <a:srgbClr val="00B0F0"/>
                </a:solidFill>
                <a:latin typeface="Adobe Caslon Pro Bold" pitchFamily="18" charset="0"/>
              </a:rPr>
              <a:t>Module 3</a:t>
            </a:r>
          </a:p>
          <a:p>
            <a:endParaRPr lang="en-GB" sz="2000" dirty="0" smtClean="0">
              <a:solidFill>
                <a:srgbClr val="7030A0"/>
              </a:solidFill>
              <a:latin typeface="Adobe Caslon Pro Bold" pitchFamily="18" charset="0"/>
            </a:endParaRPr>
          </a:p>
          <a:p>
            <a:endParaRPr lang="en-GB" sz="2000" dirty="0" smtClean="0">
              <a:solidFill>
                <a:srgbClr val="7030A0"/>
              </a:solidFill>
              <a:latin typeface="Adobe Caslon Pro Bold" pitchFamily="18" charset="0"/>
            </a:endParaRPr>
          </a:p>
          <a:p>
            <a:endParaRPr lang="en-GB" sz="4000" dirty="0">
              <a:solidFill>
                <a:srgbClr val="7030A0"/>
              </a:solidFill>
              <a:latin typeface="Adobe Caslon Pro Bold" pitchFamily="18" charset="0"/>
            </a:endParaRPr>
          </a:p>
          <a:p>
            <a:pPr algn="l"/>
            <a:endParaRPr lang="en-GB" sz="4000" dirty="0">
              <a:solidFill>
                <a:srgbClr val="7030A0"/>
              </a:solidFill>
              <a:latin typeface="Adobe Caslon Pro Bold" pitchFamily="18" charset="0"/>
            </a:endParaRPr>
          </a:p>
        </p:txBody>
      </p:sp>
    </p:spTree>
    <p:extLst>
      <p:ext uri="{BB962C8B-B14F-4D97-AF65-F5344CB8AC3E}">
        <p14:creationId xmlns:p14="http://schemas.microsoft.com/office/powerpoint/2010/main" val="291961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95536" y="1435581"/>
            <a:ext cx="8229600" cy="4525963"/>
          </a:xfrm>
        </p:spPr>
        <p:txBody>
          <a:bodyPr/>
          <a:lstStyle/>
          <a:p>
            <a:pPr marL="0" indent="0">
              <a:buNone/>
            </a:pPr>
            <a:endParaRPr lang="en-GB" dirty="0" smtClean="0"/>
          </a:p>
          <a:p>
            <a:pPr marL="0" indent="0">
              <a:buNone/>
            </a:pPr>
            <a:endParaRPr lang="en-GB" dirty="0"/>
          </a:p>
          <a:p>
            <a:pPr marL="0" indent="0">
              <a:buNone/>
            </a:pPr>
            <a:endParaRPr lang="en-GB" dirty="0">
              <a:solidFill>
                <a:srgbClr val="00B050"/>
              </a:solidFill>
            </a:endParaRPr>
          </a:p>
          <a:p>
            <a:pPr marL="0" indent="0" algn="ctr">
              <a:buNone/>
            </a:pPr>
            <a:r>
              <a:rPr lang="en-GB" sz="5400" b="1" u="sng" dirty="0" smtClean="0">
                <a:solidFill>
                  <a:srgbClr val="FF00FF"/>
                </a:solidFill>
              </a:rPr>
              <a:t>Communication</a:t>
            </a:r>
          </a:p>
        </p:txBody>
      </p:sp>
    </p:spTree>
    <p:extLst>
      <p:ext uri="{BB962C8B-B14F-4D97-AF65-F5344CB8AC3E}">
        <p14:creationId xmlns:p14="http://schemas.microsoft.com/office/powerpoint/2010/main" val="824668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681790"/>
            <a:ext cx="8229600" cy="5444374"/>
          </a:xfrm>
        </p:spPr>
        <p:txBody>
          <a:bodyPr>
            <a:normAutofit/>
          </a:bodyPr>
          <a:lstStyle/>
          <a:p>
            <a:pPr marL="0" indent="0" algn="ctr">
              <a:buNone/>
            </a:pPr>
            <a:r>
              <a:rPr lang="en-GB" b="1" u="sng" dirty="0" smtClean="0">
                <a:solidFill>
                  <a:srgbClr val="00B0F0"/>
                </a:solidFill>
              </a:rPr>
              <a:t>Aims and Objectives</a:t>
            </a:r>
          </a:p>
          <a:p>
            <a:pPr marL="0" indent="0" algn="ctr">
              <a:buNone/>
            </a:pPr>
            <a:r>
              <a:rPr lang="en-GB" sz="2400" b="1" u="sng" dirty="0" smtClean="0">
                <a:solidFill>
                  <a:srgbClr val="00B0F0"/>
                </a:solidFill>
              </a:rPr>
              <a:t>Aims</a:t>
            </a:r>
          </a:p>
          <a:p>
            <a:pPr algn="ctr"/>
            <a:r>
              <a:rPr lang="en-GB" sz="2400" dirty="0" smtClean="0">
                <a:solidFill>
                  <a:srgbClr val="00B0F0"/>
                </a:solidFill>
              </a:rPr>
              <a:t>To provide knowledge to enable </a:t>
            </a:r>
            <a:r>
              <a:rPr lang="en-GB" sz="2400" dirty="0">
                <a:solidFill>
                  <a:srgbClr val="00B0F0"/>
                </a:solidFill>
              </a:rPr>
              <a:t>excellent communication skills with patients, their families and carers, other members of the dental team and other health care professionals</a:t>
            </a:r>
          </a:p>
          <a:p>
            <a:pPr algn="ctr"/>
            <a:r>
              <a:rPr lang="en-GB" sz="2400" dirty="0" smtClean="0">
                <a:solidFill>
                  <a:srgbClr val="00B0F0"/>
                </a:solidFill>
              </a:rPr>
              <a:t>To provide knowledge to enable empathy </a:t>
            </a:r>
            <a:r>
              <a:rPr lang="en-GB" sz="2400" dirty="0">
                <a:solidFill>
                  <a:srgbClr val="00B0F0"/>
                </a:solidFill>
              </a:rPr>
              <a:t>and manage patients from different social/ethnic background and those with additional needs/special care requirements</a:t>
            </a:r>
          </a:p>
          <a:p>
            <a:pPr algn="ctr"/>
            <a:r>
              <a:rPr lang="en-GB" sz="2400" dirty="0" smtClean="0">
                <a:solidFill>
                  <a:srgbClr val="00B0F0"/>
                </a:solidFill>
              </a:rPr>
              <a:t>To provide knowledge to manage </a:t>
            </a:r>
            <a:r>
              <a:rPr lang="en-GB" sz="2400" dirty="0">
                <a:solidFill>
                  <a:srgbClr val="00B0F0"/>
                </a:solidFill>
              </a:rPr>
              <a:t>the manifestations of </a:t>
            </a:r>
            <a:r>
              <a:rPr lang="en-GB" sz="2400" dirty="0" smtClean="0">
                <a:solidFill>
                  <a:srgbClr val="00B0F0"/>
                </a:solidFill>
              </a:rPr>
              <a:t> patient anxiety </a:t>
            </a:r>
            <a:r>
              <a:rPr lang="en-GB" sz="2400" dirty="0">
                <a:solidFill>
                  <a:srgbClr val="00B0F0"/>
                </a:solidFill>
              </a:rPr>
              <a:t>and pain and </a:t>
            </a:r>
            <a:r>
              <a:rPr lang="en-GB" sz="2400" dirty="0" smtClean="0">
                <a:solidFill>
                  <a:srgbClr val="00B0F0"/>
                </a:solidFill>
              </a:rPr>
              <a:t>to </a:t>
            </a:r>
            <a:r>
              <a:rPr lang="en-GB" sz="2400" dirty="0">
                <a:solidFill>
                  <a:srgbClr val="00B0F0"/>
                </a:solidFill>
              </a:rPr>
              <a:t>demonstrate method of management and control</a:t>
            </a:r>
          </a:p>
          <a:p>
            <a:pPr marL="0" indent="0" algn="ctr">
              <a:buNone/>
            </a:pPr>
            <a:endParaRPr lang="en-GB" sz="2400" dirty="0">
              <a:solidFill>
                <a:srgbClr val="00B050"/>
              </a:solidFill>
            </a:endParaRPr>
          </a:p>
          <a:p>
            <a:pPr algn="ctr"/>
            <a:endParaRPr lang="en-GB" sz="2400" dirty="0">
              <a:solidFill>
                <a:srgbClr val="00B050"/>
              </a:solidFill>
            </a:endParaRPr>
          </a:p>
          <a:p>
            <a:endParaRPr lang="en-GB" sz="2400" b="1" u="sng" dirty="0">
              <a:solidFill>
                <a:srgbClr val="7030A0"/>
              </a:solidFill>
            </a:endParaRPr>
          </a:p>
          <a:p>
            <a:pPr marL="0" indent="0">
              <a:buNone/>
            </a:pPr>
            <a:endParaRPr lang="en-GB" sz="2400" b="1" u="sng" dirty="0" smtClean="0">
              <a:solidFill>
                <a:srgbClr val="7030A0"/>
              </a:solidFill>
            </a:endParaRPr>
          </a:p>
          <a:p>
            <a:pPr marL="0" indent="0" algn="ctr">
              <a:buNone/>
            </a:pPr>
            <a:endParaRPr lang="en-GB" sz="2000" dirty="0" smtClean="0">
              <a:solidFill>
                <a:srgbClr val="7030A0"/>
              </a:solidFill>
            </a:endParaRPr>
          </a:p>
        </p:txBody>
      </p:sp>
    </p:spTree>
    <p:extLst>
      <p:ext uri="{BB962C8B-B14F-4D97-AF65-F5344CB8AC3E}">
        <p14:creationId xmlns:p14="http://schemas.microsoft.com/office/powerpoint/2010/main" val="1419190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721896"/>
            <a:ext cx="8229600" cy="5404268"/>
          </a:xfrm>
        </p:spPr>
        <p:txBody>
          <a:bodyPr>
            <a:normAutofit/>
          </a:bodyPr>
          <a:lstStyle/>
          <a:p>
            <a:pPr marL="0" indent="0" algn="ctr">
              <a:buNone/>
            </a:pPr>
            <a:r>
              <a:rPr lang="en-GB" sz="2400" u="sng" dirty="0" smtClean="0">
                <a:solidFill>
                  <a:srgbClr val="00B0F0"/>
                </a:solidFill>
              </a:rPr>
              <a:t>Objectives</a:t>
            </a:r>
          </a:p>
          <a:p>
            <a:pPr marL="0" indent="0" algn="ctr">
              <a:buNone/>
            </a:pPr>
            <a:endParaRPr lang="en-GB" sz="2400" u="sng" dirty="0" smtClean="0">
              <a:solidFill>
                <a:srgbClr val="00B0F0"/>
              </a:solidFill>
            </a:endParaRPr>
          </a:p>
          <a:p>
            <a:pPr algn="ctr"/>
            <a:r>
              <a:rPr lang="en-GB" sz="2400" dirty="0">
                <a:solidFill>
                  <a:srgbClr val="00B0F0"/>
                </a:solidFill>
              </a:rPr>
              <a:t>To </a:t>
            </a:r>
            <a:r>
              <a:rPr lang="en-GB" sz="2400" dirty="0" smtClean="0">
                <a:solidFill>
                  <a:srgbClr val="00B0F0"/>
                </a:solidFill>
              </a:rPr>
              <a:t>have the </a:t>
            </a:r>
            <a:r>
              <a:rPr lang="en-GB" sz="2400" dirty="0">
                <a:solidFill>
                  <a:srgbClr val="00B0F0"/>
                </a:solidFill>
              </a:rPr>
              <a:t>knowledge to enable excellent communication skills with patients, their families and carers, other members of the dental team and other health care professionals</a:t>
            </a:r>
          </a:p>
          <a:p>
            <a:pPr algn="ctr"/>
            <a:r>
              <a:rPr lang="en-GB" sz="2400" dirty="0">
                <a:solidFill>
                  <a:srgbClr val="00B0F0"/>
                </a:solidFill>
              </a:rPr>
              <a:t>To </a:t>
            </a:r>
            <a:r>
              <a:rPr lang="en-GB" sz="2400" dirty="0" smtClean="0">
                <a:solidFill>
                  <a:srgbClr val="00B0F0"/>
                </a:solidFill>
              </a:rPr>
              <a:t>have the </a:t>
            </a:r>
            <a:r>
              <a:rPr lang="en-GB" sz="2400" dirty="0">
                <a:solidFill>
                  <a:srgbClr val="00B0F0"/>
                </a:solidFill>
              </a:rPr>
              <a:t>knowledge to enable empathy and manage patients from different social/ethnic background and those with additional needs/special care requirements</a:t>
            </a:r>
          </a:p>
          <a:p>
            <a:pPr algn="ctr"/>
            <a:r>
              <a:rPr lang="en-GB" sz="2400" dirty="0">
                <a:solidFill>
                  <a:srgbClr val="00B0F0"/>
                </a:solidFill>
              </a:rPr>
              <a:t>To </a:t>
            </a:r>
            <a:r>
              <a:rPr lang="en-GB" sz="2400" dirty="0" smtClean="0">
                <a:solidFill>
                  <a:srgbClr val="00B0F0"/>
                </a:solidFill>
              </a:rPr>
              <a:t>have the </a:t>
            </a:r>
            <a:r>
              <a:rPr lang="en-GB" sz="2400" dirty="0">
                <a:solidFill>
                  <a:srgbClr val="00B0F0"/>
                </a:solidFill>
              </a:rPr>
              <a:t>knowledge to manage the manifestations of  patient anxiety and pain and to demonstrate method of management and control</a:t>
            </a:r>
          </a:p>
          <a:p>
            <a:pPr algn="ctr"/>
            <a:endParaRPr lang="en-GB" sz="2400" u="sng" dirty="0" smtClean="0">
              <a:solidFill>
                <a:srgbClr val="00B050"/>
              </a:solidFill>
            </a:endParaRPr>
          </a:p>
          <a:p>
            <a:pPr algn="ctr"/>
            <a:endParaRPr lang="en-GB" sz="2400" u="sng" dirty="0" smtClean="0">
              <a:solidFill>
                <a:srgbClr val="00B050"/>
              </a:solidFill>
            </a:endParaRPr>
          </a:p>
          <a:p>
            <a:pPr marL="0" indent="0" algn="ctr">
              <a:buNone/>
            </a:pPr>
            <a:endParaRPr lang="en-GB" sz="2400" u="sng" dirty="0">
              <a:solidFill>
                <a:srgbClr val="00B050"/>
              </a:solidFill>
            </a:endParaRPr>
          </a:p>
        </p:txBody>
      </p:sp>
    </p:spTree>
    <p:extLst>
      <p:ext uri="{BB962C8B-B14F-4D97-AF65-F5344CB8AC3E}">
        <p14:creationId xmlns:p14="http://schemas.microsoft.com/office/powerpoint/2010/main" val="28451728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3443536" cy="1156990"/>
          </a:xfrm>
        </p:spPr>
        <p:txBody>
          <a:bodyPr/>
          <a:lstStyle/>
          <a:p>
            <a:endParaRPr lang="en-GB" dirty="0"/>
          </a:p>
        </p:txBody>
      </p:sp>
      <p:sp>
        <p:nvSpPr>
          <p:cNvPr id="3" name="Content Placeholder 2"/>
          <p:cNvSpPr>
            <a:spLocks noGrp="1"/>
          </p:cNvSpPr>
          <p:nvPr>
            <p:ph idx="1"/>
          </p:nvPr>
        </p:nvSpPr>
        <p:spPr/>
        <p:txBody>
          <a:bodyPr/>
          <a:lstStyle/>
          <a:p>
            <a:pPr marL="0" indent="0" algn="ctr">
              <a:buNone/>
            </a:pPr>
            <a:endParaRPr lang="en-GB" dirty="0" smtClean="0">
              <a:solidFill>
                <a:srgbClr val="7030A0"/>
              </a:solidFill>
            </a:endParaRPr>
          </a:p>
          <a:p>
            <a:pPr marL="0" indent="0" algn="ctr">
              <a:buNone/>
            </a:pPr>
            <a:r>
              <a:rPr lang="en-GB" b="1" u="sng" dirty="0" smtClean="0">
                <a:solidFill>
                  <a:srgbClr val="00B0F0"/>
                </a:solidFill>
              </a:rPr>
              <a:t>The course will provide </a:t>
            </a:r>
          </a:p>
          <a:p>
            <a:pPr marL="0" indent="0">
              <a:buNone/>
            </a:pPr>
            <a:endParaRPr lang="en-GB" b="1" u="sng" dirty="0" smtClean="0">
              <a:solidFill>
                <a:srgbClr val="00B0F0"/>
              </a:solidFill>
            </a:endParaRPr>
          </a:p>
          <a:p>
            <a:r>
              <a:rPr lang="en-GB" dirty="0" smtClean="0">
                <a:solidFill>
                  <a:srgbClr val="00B0F0"/>
                </a:solidFill>
              </a:rPr>
              <a:t>Aims and Objectives through lectures</a:t>
            </a:r>
            <a:r>
              <a:rPr lang="en-GB" dirty="0">
                <a:solidFill>
                  <a:srgbClr val="00B0F0"/>
                </a:solidFill>
              </a:rPr>
              <a:t> </a:t>
            </a:r>
            <a:r>
              <a:rPr lang="en-GB" dirty="0" smtClean="0">
                <a:solidFill>
                  <a:srgbClr val="00B0F0"/>
                </a:solidFill>
              </a:rPr>
              <a:t>and presentations</a:t>
            </a:r>
          </a:p>
          <a:p>
            <a:r>
              <a:rPr lang="en-GB" dirty="0" smtClean="0">
                <a:solidFill>
                  <a:srgbClr val="00B0F0"/>
                </a:solidFill>
              </a:rPr>
              <a:t>Demonstration and practical skills</a:t>
            </a:r>
          </a:p>
          <a:p>
            <a:r>
              <a:rPr lang="en-GB" dirty="0" smtClean="0">
                <a:solidFill>
                  <a:srgbClr val="00B0F0"/>
                </a:solidFill>
              </a:rPr>
              <a:t>Learning Outcomes</a:t>
            </a:r>
          </a:p>
          <a:p>
            <a:pPr algn="ctr"/>
            <a:endParaRPr lang="en-GB" dirty="0">
              <a:solidFill>
                <a:srgbClr val="7030A0"/>
              </a:solidFill>
            </a:endParaRPr>
          </a:p>
        </p:txBody>
      </p:sp>
    </p:spTree>
    <p:extLst>
      <p:ext uri="{BB962C8B-B14F-4D97-AF65-F5344CB8AC3E}">
        <p14:creationId xmlns:p14="http://schemas.microsoft.com/office/powerpoint/2010/main" val="781003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802106"/>
            <a:ext cx="8229600" cy="5324058"/>
          </a:xfrm>
        </p:spPr>
        <p:txBody>
          <a:bodyPr>
            <a:normAutofit/>
          </a:bodyPr>
          <a:lstStyle/>
          <a:p>
            <a:pPr marL="0" indent="0" algn="ctr">
              <a:buNone/>
            </a:pPr>
            <a:r>
              <a:rPr lang="en-GB" u="sng" dirty="0" smtClean="0">
                <a:solidFill>
                  <a:srgbClr val="00B0F0"/>
                </a:solidFill>
              </a:rPr>
              <a:t>Communication</a:t>
            </a:r>
          </a:p>
          <a:p>
            <a:pPr marL="0" indent="0" algn="ctr">
              <a:buNone/>
            </a:pPr>
            <a:endParaRPr lang="en-GB" u="sng" dirty="0" smtClean="0">
              <a:solidFill>
                <a:srgbClr val="00B0F0"/>
              </a:solidFill>
            </a:endParaRPr>
          </a:p>
          <a:p>
            <a:pPr marL="0" indent="0" algn="ctr">
              <a:buNone/>
            </a:pPr>
            <a:r>
              <a:rPr lang="en-GB" sz="2400" dirty="0" smtClean="0">
                <a:solidFill>
                  <a:srgbClr val="00B0F0"/>
                </a:solidFill>
              </a:rPr>
              <a:t>It is always important to consider the patient, their accompanying family members and carers. As a DCP always-</a:t>
            </a:r>
          </a:p>
          <a:p>
            <a:pPr algn="ctr"/>
            <a:r>
              <a:rPr lang="en-GB" sz="2400" dirty="0" smtClean="0">
                <a:solidFill>
                  <a:srgbClr val="00B0F0"/>
                </a:solidFill>
              </a:rPr>
              <a:t>Be polite and courteous</a:t>
            </a:r>
          </a:p>
          <a:p>
            <a:pPr algn="ctr"/>
            <a:r>
              <a:rPr lang="en-GB" sz="2400" dirty="0" smtClean="0">
                <a:solidFill>
                  <a:srgbClr val="00B0F0"/>
                </a:solidFill>
              </a:rPr>
              <a:t>Use positive reinforcement  in your language and refrain from using dental ‘jargon’</a:t>
            </a:r>
          </a:p>
          <a:p>
            <a:pPr algn="ctr"/>
            <a:r>
              <a:rPr lang="en-GB" sz="2400" dirty="0" smtClean="0">
                <a:solidFill>
                  <a:srgbClr val="00B0F0"/>
                </a:solidFill>
              </a:rPr>
              <a:t>Use positive and open body language</a:t>
            </a:r>
          </a:p>
          <a:p>
            <a:pPr algn="ctr"/>
            <a:r>
              <a:rPr lang="en-GB" sz="2400" dirty="0" smtClean="0">
                <a:solidFill>
                  <a:srgbClr val="00B0F0"/>
                </a:solidFill>
              </a:rPr>
              <a:t>Explain the procedure </a:t>
            </a:r>
          </a:p>
          <a:p>
            <a:pPr algn="ctr"/>
            <a:r>
              <a:rPr lang="en-GB" sz="2400" dirty="0" smtClean="0">
                <a:solidFill>
                  <a:srgbClr val="00B0F0"/>
                </a:solidFill>
              </a:rPr>
              <a:t>Gain </a:t>
            </a:r>
            <a:r>
              <a:rPr lang="en-GB" sz="2400" b="1" u="sng" dirty="0" smtClean="0">
                <a:solidFill>
                  <a:srgbClr val="00B0F0"/>
                </a:solidFill>
              </a:rPr>
              <a:t>consent</a:t>
            </a:r>
          </a:p>
          <a:p>
            <a:pPr marL="0" indent="0" algn="ctr">
              <a:buNone/>
            </a:pPr>
            <a:endParaRPr lang="en-GB" sz="2400" dirty="0">
              <a:solidFill>
                <a:srgbClr val="7030A0"/>
              </a:solidFill>
            </a:endParaRPr>
          </a:p>
        </p:txBody>
      </p:sp>
    </p:spTree>
    <p:extLst>
      <p:ext uri="{BB962C8B-B14F-4D97-AF65-F5344CB8AC3E}">
        <p14:creationId xmlns:p14="http://schemas.microsoft.com/office/powerpoint/2010/main" val="2835726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solidFill>
                  <a:srgbClr val="00B0F0"/>
                </a:solidFill>
              </a:rPr>
              <a:t>What is effective Communication?</a:t>
            </a:r>
            <a:endParaRPr lang="en-GB" dirty="0">
              <a:solidFill>
                <a:srgbClr val="00B0F0"/>
              </a:solidFill>
            </a:endParaRPr>
          </a:p>
        </p:txBody>
      </p:sp>
    </p:spTree>
    <p:extLst>
      <p:ext uri="{BB962C8B-B14F-4D97-AF65-F5344CB8AC3E}">
        <p14:creationId xmlns:p14="http://schemas.microsoft.com/office/powerpoint/2010/main" val="2744942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solidFill>
                  <a:srgbClr val="00B0F0"/>
                </a:solidFill>
              </a:rPr>
              <a:t>The ability :</a:t>
            </a:r>
          </a:p>
          <a:p>
            <a:r>
              <a:rPr lang="en-GB" dirty="0" smtClean="0">
                <a:solidFill>
                  <a:srgbClr val="00B0F0"/>
                </a:solidFill>
              </a:rPr>
              <a:t>To use active listening skills</a:t>
            </a:r>
          </a:p>
          <a:p>
            <a:r>
              <a:rPr lang="en-GB" dirty="0" smtClean="0">
                <a:solidFill>
                  <a:srgbClr val="00B0F0"/>
                </a:solidFill>
              </a:rPr>
              <a:t>To have open body language</a:t>
            </a:r>
          </a:p>
          <a:p>
            <a:r>
              <a:rPr lang="en-GB" dirty="0" smtClean="0">
                <a:solidFill>
                  <a:srgbClr val="00B0F0"/>
                </a:solidFill>
              </a:rPr>
              <a:t>To gather and impart information effectively</a:t>
            </a:r>
          </a:p>
          <a:p>
            <a:r>
              <a:rPr lang="en-GB" dirty="0" smtClean="0">
                <a:solidFill>
                  <a:srgbClr val="00B0F0"/>
                </a:solidFill>
              </a:rPr>
              <a:t>To handle patient’s emotions sensitively</a:t>
            </a:r>
          </a:p>
          <a:p>
            <a:r>
              <a:rPr lang="en-GB" dirty="0" smtClean="0">
                <a:solidFill>
                  <a:srgbClr val="00B0F0"/>
                </a:solidFill>
              </a:rPr>
              <a:t>To demonstrate, empathy, rapport, social and ethical awareness</a:t>
            </a:r>
          </a:p>
          <a:p>
            <a:r>
              <a:rPr lang="en-GB" dirty="0" smtClean="0">
                <a:solidFill>
                  <a:srgbClr val="00B0F0"/>
                </a:solidFill>
              </a:rPr>
              <a:t>To be professional</a:t>
            </a:r>
          </a:p>
          <a:p>
            <a:endParaRPr lang="en-GB" dirty="0" smtClean="0">
              <a:solidFill>
                <a:srgbClr val="7030A0"/>
              </a:solidFill>
            </a:endParaRPr>
          </a:p>
        </p:txBody>
      </p:sp>
    </p:spTree>
    <p:extLst>
      <p:ext uri="{BB962C8B-B14F-4D97-AF65-F5344CB8AC3E}">
        <p14:creationId xmlns:p14="http://schemas.microsoft.com/office/powerpoint/2010/main" val="7616022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dirty="0" smtClean="0">
                <a:solidFill>
                  <a:srgbClr val="00B0F0"/>
                </a:solidFill>
              </a:rPr>
              <a:t>Benefits:</a:t>
            </a:r>
          </a:p>
          <a:p>
            <a:r>
              <a:rPr lang="en-GB" dirty="0" smtClean="0">
                <a:solidFill>
                  <a:srgbClr val="00B0F0"/>
                </a:solidFill>
              </a:rPr>
              <a:t>Increased patient satisfaction</a:t>
            </a:r>
          </a:p>
          <a:p>
            <a:r>
              <a:rPr lang="en-GB" dirty="0" smtClean="0">
                <a:solidFill>
                  <a:srgbClr val="00B0F0"/>
                </a:solidFill>
              </a:rPr>
              <a:t>Decreased patient anxiety</a:t>
            </a:r>
          </a:p>
          <a:p>
            <a:r>
              <a:rPr lang="en-GB" dirty="0" smtClean="0">
                <a:solidFill>
                  <a:srgbClr val="00B0F0"/>
                </a:solidFill>
              </a:rPr>
              <a:t>Improved patient co-operation to dental recommendations</a:t>
            </a:r>
          </a:p>
          <a:p>
            <a:r>
              <a:rPr lang="en-GB" dirty="0" smtClean="0">
                <a:solidFill>
                  <a:srgbClr val="00B0F0"/>
                </a:solidFill>
              </a:rPr>
              <a:t>Lower rates of formal complaints and malpractice claims</a:t>
            </a:r>
            <a:endParaRPr lang="en-GB" dirty="0">
              <a:solidFill>
                <a:srgbClr val="00B0F0"/>
              </a:solidFill>
            </a:endParaRPr>
          </a:p>
        </p:txBody>
      </p:sp>
    </p:spTree>
    <p:extLst>
      <p:ext uri="{BB962C8B-B14F-4D97-AF65-F5344CB8AC3E}">
        <p14:creationId xmlns:p14="http://schemas.microsoft.com/office/powerpoint/2010/main" val="36792863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r>
              <a:rPr lang="en-GB" dirty="0" smtClean="0">
                <a:solidFill>
                  <a:srgbClr val="00B0F0"/>
                </a:solidFill>
              </a:rPr>
              <a:t> In 1990, the inclusion of teaching behavioural science in dental schools was published in the General Dental Council guidelines</a:t>
            </a:r>
            <a:endParaRPr lang="en-GB" dirty="0">
              <a:solidFill>
                <a:srgbClr val="00B0F0"/>
              </a:solidFill>
            </a:endParaRPr>
          </a:p>
        </p:txBody>
      </p:sp>
    </p:spTree>
    <p:extLst>
      <p:ext uri="{BB962C8B-B14F-4D97-AF65-F5344CB8AC3E}">
        <p14:creationId xmlns:p14="http://schemas.microsoft.com/office/powerpoint/2010/main" val="30465982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dirty="0" smtClean="0">
                <a:solidFill>
                  <a:srgbClr val="00B050"/>
                </a:solidFill>
              </a:rPr>
              <a:t>It was recommended that communication skills were taught to include:</a:t>
            </a:r>
          </a:p>
          <a:p>
            <a:r>
              <a:rPr lang="en-GB" dirty="0" smtClean="0">
                <a:solidFill>
                  <a:srgbClr val="00B050"/>
                </a:solidFill>
              </a:rPr>
              <a:t>Interpersonal skills</a:t>
            </a:r>
          </a:p>
          <a:p>
            <a:r>
              <a:rPr lang="en-GB" dirty="0" smtClean="0">
                <a:solidFill>
                  <a:srgbClr val="00B050"/>
                </a:solidFill>
              </a:rPr>
              <a:t>Practical based learning such as role play and clinical relevant scenarios</a:t>
            </a:r>
          </a:p>
          <a:p>
            <a:r>
              <a:rPr lang="en-GB" dirty="0" smtClean="0">
                <a:solidFill>
                  <a:srgbClr val="00B050"/>
                </a:solidFill>
              </a:rPr>
              <a:t>Self assessment and evaluation</a:t>
            </a:r>
          </a:p>
          <a:p>
            <a:r>
              <a:rPr lang="en-GB" dirty="0" smtClean="0">
                <a:solidFill>
                  <a:srgbClr val="00B050"/>
                </a:solidFill>
              </a:rPr>
              <a:t>Small groups for optimal learning</a:t>
            </a:r>
            <a:endParaRPr lang="en-GB" dirty="0">
              <a:solidFill>
                <a:srgbClr val="00B050"/>
              </a:solidFill>
            </a:endParaRPr>
          </a:p>
        </p:txBody>
      </p:sp>
    </p:spTree>
    <p:extLst>
      <p:ext uri="{BB962C8B-B14F-4D97-AF65-F5344CB8AC3E}">
        <p14:creationId xmlns:p14="http://schemas.microsoft.com/office/powerpoint/2010/main" val="2198939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GB" dirty="0" smtClean="0">
                <a:solidFill>
                  <a:srgbClr val="00B0F0"/>
                </a:solidFill>
              </a:rPr>
              <a:t>The Calgary-Cambridge Concept (CCOG)</a:t>
            </a:r>
          </a:p>
          <a:p>
            <a:pPr marL="0" indent="0" algn="ctr">
              <a:buNone/>
            </a:pPr>
            <a:r>
              <a:rPr lang="en-GB" dirty="0" smtClean="0">
                <a:solidFill>
                  <a:srgbClr val="00B0F0"/>
                </a:solidFill>
              </a:rPr>
              <a:t>is</a:t>
            </a:r>
          </a:p>
          <a:p>
            <a:r>
              <a:rPr lang="en-GB" sz="2800" dirty="0" smtClean="0">
                <a:solidFill>
                  <a:srgbClr val="00B0F0"/>
                </a:solidFill>
              </a:rPr>
              <a:t>An evidence based approach to cover the content and serve as an organisational guideline</a:t>
            </a:r>
          </a:p>
          <a:p>
            <a:r>
              <a:rPr lang="en-GB" sz="2800" dirty="0" smtClean="0">
                <a:solidFill>
                  <a:srgbClr val="00B0F0"/>
                </a:solidFill>
              </a:rPr>
              <a:t>Recommended as being one of the most comprehensive and useful frameworks for instruction of communicational skills</a:t>
            </a:r>
          </a:p>
          <a:p>
            <a:r>
              <a:rPr lang="en-GB" sz="2800" dirty="0" smtClean="0">
                <a:solidFill>
                  <a:srgbClr val="00B0F0"/>
                </a:solidFill>
              </a:rPr>
              <a:t>It is judged as the communication guideline of the highest quality</a:t>
            </a:r>
          </a:p>
          <a:p>
            <a:r>
              <a:rPr lang="en-GB" sz="2800" dirty="0" smtClean="0">
                <a:solidFill>
                  <a:srgbClr val="00B0F0"/>
                </a:solidFill>
              </a:rPr>
              <a:t>It integrates the social and technical processes typical in the dental world </a:t>
            </a:r>
          </a:p>
          <a:p>
            <a:endParaRPr lang="en-GB" dirty="0">
              <a:solidFill>
                <a:srgbClr val="7030A0"/>
              </a:solidFill>
            </a:endParaRPr>
          </a:p>
        </p:txBody>
      </p:sp>
    </p:spTree>
    <p:extLst>
      <p:ext uri="{BB962C8B-B14F-4D97-AF65-F5344CB8AC3E}">
        <p14:creationId xmlns:p14="http://schemas.microsoft.com/office/powerpoint/2010/main" val="11340745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solidFill>
                  <a:srgbClr val="00B0F0"/>
                </a:solidFill>
              </a:rPr>
              <a:t>The Calgary-Cambridge Concept (CCOG) covers many aspects that you as qualified and registered Dental nurses have been trained in and are aware of such as</a:t>
            </a:r>
          </a:p>
          <a:p>
            <a:r>
              <a:rPr lang="en-GB" dirty="0" smtClean="0">
                <a:solidFill>
                  <a:srgbClr val="00B0F0"/>
                </a:solidFill>
              </a:rPr>
              <a:t>Introduction</a:t>
            </a:r>
          </a:p>
          <a:p>
            <a:r>
              <a:rPr lang="en-GB" dirty="0" smtClean="0">
                <a:solidFill>
                  <a:srgbClr val="00B0F0"/>
                </a:solidFill>
              </a:rPr>
              <a:t>Explanation, procedure, importance of </a:t>
            </a:r>
            <a:r>
              <a:rPr lang="en-GB" u="sng" dirty="0" smtClean="0">
                <a:solidFill>
                  <a:srgbClr val="00B0F0"/>
                </a:solidFill>
              </a:rPr>
              <a:t>consent</a:t>
            </a:r>
          </a:p>
          <a:p>
            <a:r>
              <a:rPr lang="en-GB" dirty="0" smtClean="0">
                <a:solidFill>
                  <a:srgbClr val="00B0F0"/>
                </a:solidFill>
              </a:rPr>
              <a:t>Body language, facial expressions, emotion</a:t>
            </a:r>
          </a:p>
          <a:p>
            <a:r>
              <a:rPr lang="en-GB" dirty="0" smtClean="0">
                <a:solidFill>
                  <a:srgbClr val="00B0F0"/>
                </a:solidFill>
              </a:rPr>
              <a:t>Listening skills</a:t>
            </a:r>
          </a:p>
        </p:txBody>
      </p:sp>
    </p:spTree>
    <p:extLst>
      <p:ext uri="{BB962C8B-B14F-4D97-AF65-F5344CB8AC3E}">
        <p14:creationId xmlns:p14="http://schemas.microsoft.com/office/powerpoint/2010/main" val="2945698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922422"/>
            <a:ext cx="8229600" cy="5203742"/>
          </a:xfrm>
        </p:spPr>
        <p:txBody>
          <a:bodyPr>
            <a:normAutofit/>
          </a:bodyPr>
          <a:lstStyle/>
          <a:p>
            <a:pPr marL="0" indent="0" algn="ctr">
              <a:buNone/>
            </a:pPr>
            <a:r>
              <a:rPr lang="en-GB" b="1" u="sng" dirty="0" smtClean="0">
                <a:solidFill>
                  <a:srgbClr val="00B0F0"/>
                </a:solidFill>
              </a:rPr>
              <a:t>Communication</a:t>
            </a:r>
          </a:p>
          <a:p>
            <a:pPr marL="0" indent="0" algn="ctr">
              <a:buNone/>
            </a:pPr>
            <a:r>
              <a:rPr lang="en-GB" sz="2400" u="sng" dirty="0" smtClean="0">
                <a:solidFill>
                  <a:srgbClr val="00B0F0"/>
                </a:solidFill>
              </a:rPr>
              <a:t>Consent</a:t>
            </a:r>
          </a:p>
          <a:p>
            <a:pPr marL="0" indent="0" algn="ctr">
              <a:buNone/>
            </a:pPr>
            <a:r>
              <a:rPr lang="en-GB" sz="2400" dirty="0" smtClean="0">
                <a:solidFill>
                  <a:srgbClr val="00B0F0"/>
                </a:solidFill>
              </a:rPr>
              <a:t>It is always important to gain consent before continuing with any procedure</a:t>
            </a:r>
          </a:p>
          <a:p>
            <a:pPr algn="ctr"/>
            <a:r>
              <a:rPr lang="en-GB" sz="2400" dirty="0" smtClean="0">
                <a:solidFill>
                  <a:srgbClr val="00B0F0"/>
                </a:solidFill>
              </a:rPr>
              <a:t>Implied consent- the patient gives consent by sitting in the dental chair and opens their mouth</a:t>
            </a:r>
          </a:p>
          <a:p>
            <a:pPr algn="ctr"/>
            <a:r>
              <a:rPr lang="en-GB" sz="2400" dirty="0" smtClean="0">
                <a:solidFill>
                  <a:srgbClr val="00B0F0"/>
                </a:solidFill>
              </a:rPr>
              <a:t>Informed consent- the procedure is explained and the patient verbally consents to proceed</a:t>
            </a:r>
          </a:p>
          <a:p>
            <a:pPr algn="ctr"/>
            <a:r>
              <a:rPr lang="en-GB" sz="2400" dirty="0" smtClean="0">
                <a:solidFill>
                  <a:srgbClr val="00B0F0"/>
                </a:solidFill>
              </a:rPr>
              <a:t>Written consent- the patient or their parent/guardian reads a document with the procedure clearly explained and signs to confirm they are happy to continue</a:t>
            </a:r>
            <a:endParaRPr lang="en-GB" sz="2400" dirty="0">
              <a:solidFill>
                <a:srgbClr val="00B0F0"/>
              </a:solidFill>
            </a:endParaRPr>
          </a:p>
        </p:txBody>
      </p:sp>
    </p:spTree>
    <p:extLst>
      <p:ext uri="{BB962C8B-B14F-4D97-AF65-F5344CB8AC3E}">
        <p14:creationId xmlns:p14="http://schemas.microsoft.com/office/powerpoint/2010/main" val="1376055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endParaRPr lang="en-GB" b="1" u="sng" dirty="0" smtClean="0">
              <a:solidFill>
                <a:srgbClr val="7030A0"/>
              </a:solidFill>
            </a:endParaRPr>
          </a:p>
          <a:p>
            <a:pPr marL="0" indent="0" algn="ctr">
              <a:buNone/>
            </a:pPr>
            <a:r>
              <a:rPr lang="en-GB" sz="5400" b="1" u="sng" dirty="0" smtClean="0">
                <a:solidFill>
                  <a:srgbClr val="FF00FF"/>
                </a:solidFill>
              </a:rPr>
              <a:t>Communication</a:t>
            </a:r>
          </a:p>
          <a:p>
            <a:pPr marL="0" indent="0" algn="ctr">
              <a:buNone/>
            </a:pPr>
            <a:endParaRPr lang="en-GB" sz="2400" u="sng" dirty="0" smtClean="0">
              <a:solidFill>
                <a:srgbClr val="7030A0"/>
              </a:solidFill>
            </a:endParaRPr>
          </a:p>
          <a:p>
            <a:pPr marL="0" indent="0" algn="ctr">
              <a:buNone/>
            </a:pPr>
            <a:endParaRPr lang="en-GB" sz="2400" u="sng" dirty="0">
              <a:solidFill>
                <a:srgbClr val="7030A0"/>
              </a:solidFill>
            </a:endParaRPr>
          </a:p>
          <a:p>
            <a:pPr marL="0" indent="0" algn="ctr">
              <a:buNone/>
            </a:pPr>
            <a:r>
              <a:rPr lang="en-GB" b="1" u="sng" dirty="0" smtClean="0">
                <a:solidFill>
                  <a:srgbClr val="00B0F0"/>
                </a:solidFill>
              </a:rPr>
              <a:t>Anxiety Control</a:t>
            </a:r>
          </a:p>
          <a:p>
            <a:pPr marL="0" indent="0" algn="ctr">
              <a:buNone/>
            </a:pPr>
            <a:endParaRPr lang="en-GB" sz="2400" u="sng" dirty="0">
              <a:solidFill>
                <a:srgbClr val="7030A0"/>
              </a:solidFill>
            </a:endParaRPr>
          </a:p>
          <a:p>
            <a:pPr marL="0" indent="0" algn="ctr">
              <a:buNone/>
            </a:pPr>
            <a:endParaRPr lang="en-GB" sz="2400" u="sng" dirty="0">
              <a:solidFill>
                <a:srgbClr val="7030A0"/>
              </a:solidFill>
            </a:endParaRPr>
          </a:p>
        </p:txBody>
      </p:sp>
    </p:spTree>
    <p:extLst>
      <p:ext uri="{BB962C8B-B14F-4D97-AF65-F5344CB8AC3E}">
        <p14:creationId xmlns:p14="http://schemas.microsoft.com/office/powerpoint/2010/main" val="1363834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b="1" u="sng" dirty="0" smtClean="0">
                <a:solidFill>
                  <a:srgbClr val="00B0F0"/>
                </a:solidFill>
              </a:rPr>
              <a:t>Aims and Objectives</a:t>
            </a:r>
            <a:endParaRPr lang="en-GB" b="1" u="sng" dirty="0">
              <a:solidFill>
                <a:srgbClr val="00B0F0"/>
              </a:solidFill>
            </a:endParaRPr>
          </a:p>
          <a:p>
            <a:pPr marL="0" indent="0" algn="ctr">
              <a:buNone/>
            </a:pPr>
            <a:r>
              <a:rPr lang="en-GB" sz="2800" u="sng" dirty="0" smtClean="0">
                <a:solidFill>
                  <a:srgbClr val="00B0F0"/>
                </a:solidFill>
              </a:rPr>
              <a:t>Aims</a:t>
            </a:r>
          </a:p>
          <a:p>
            <a:r>
              <a:rPr lang="en-GB" sz="2800" dirty="0" smtClean="0">
                <a:solidFill>
                  <a:srgbClr val="00B0F0"/>
                </a:solidFill>
              </a:rPr>
              <a:t>To provide knowledge and understanding required for the taking of impressions within a clinical environment</a:t>
            </a:r>
          </a:p>
          <a:p>
            <a:r>
              <a:rPr lang="en-GB" sz="2800" dirty="0" smtClean="0">
                <a:solidFill>
                  <a:srgbClr val="00B0F0"/>
                </a:solidFill>
              </a:rPr>
              <a:t>To provide practical skills required in the taking of impressions within the dental environment </a:t>
            </a:r>
          </a:p>
          <a:p>
            <a:r>
              <a:rPr lang="en-GB" sz="2800" dirty="0" smtClean="0">
                <a:solidFill>
                  <a:srgbClr val="00B0F0"/>
                </a:solidFill>
              </a:rPr>
              <a:t>To provide skills in the management of patient care and communication</a:t>
            </a:r>
            <a:endParaRPr lang="en-GB" sz="2800" dirty="0">
              <a:solidFill>
                <a:srgbClr val="00B0F0"/>
              </a:solidFill>
            </a:endParaRPr>
          </a:p>
        </p:txBody>
      </p:sp>
    </p:spTree>
    <p:extLst>
      <p:ext uri="{BB962C8B-B14F-4D97-AF65-F5344CB8AC3E}">
        <p14:creationId xmlns:p14="http://schemas.microsoft.com/office/powerpoint/2010/main" val="2147270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828842"/>
            <a:ext cx="8229600" cy="5297321"/>
          </a:xfrm>
        </p:spPr>
        <p:txBody>
          <a:bodyPr/>
          <a:lstStyle/>
          <a:p>
            <a:pPr marL="0" indent="0" algn="ctr">
              <a:buNone/>
            </a:pPr>
            <a:r>
              <a:rPr lang="en-GB" sz="2400" u="sng" dirty="0" smtClean="0">
                <a:solidFill>
                  <a:srgbClr val="00B0F0"/>
                </a:solidFill>
              </a:rPr>
              <a:t>Aims</a:t>
            </a:r>
          </a:p>
          <a:p>
            <a:r>
              <a:rPr lang="en-GB" sz="2000" dirty="0" smtClean="0">
                <a:solidFill>
                  <a:srgbClr val="00B0F0"/>
                </a:solidFill>
              </a:rPr>
              <a:t>To become familiar in the manifestations of anxiety and the various methods of management and control</a:t>
            </a:r>
          </a:p>
          <a:p>
            <a:r>
              <a:rPr lang="en-GB" sz="2000" dirty="0" smtClean="0">
                <a:solidFill>
                  <a:srgbClr val="00B0F0"/>
                </a:solidFill>
              </a:rPr>
              <a:t>To develop theoretical, practical and clinical skills to manage fear and anxiety using behaviour techniques and empathy with patients in stressful situations</a:t>
            </a:r>
          </a:p>
          <a:p>
            <a:pPr marL="0" indent="0" algn="ctr">
              <a:buNone/>
            </a:pPr>
            <a:r>
              <a:rPr lang="en-GB" sz="2400" u="sng" dirty="0" smtClean="0">
                <a:solidFill>
                  <a:srgbClr val="00B0F0"/>
                </a:solidFill>
              </a:rPr>
              <a:t>Objectives</a:t>
            </a:r>
          </a:p>
          <a:p>
            <a:r>
              <a:rPr lang="en-GB" sz="2000" dirty="0" smtClean="0">
                <a:solidFill>
                  <a:srgbClr val="00B0F0"/>
                </a:solidFill>
              </a:rPr>
              <a:t>Be familiar with the manifestations of anxiety and the various methods of management and control</a:t>
            </a:r>
          </a:p>
          <a:p>
            <a:r>
              <a:rPr lang="en-GB" sz="2000" dirty="0" smtClean="0">
                <a:solidFill>
                  <a:srgbClr val="00B0F0"/>
                </a:solidFill>
              </a:rPr>
              <a:t>Be competent in the management of fear and anxiety using behavioural techniques and empathy to support patients in stressful situations</a:t>
            </a:r>
          </a:p>
          <a:p>
            <a:endParaRPr lang="en-GB" sz="2000" u="sng" dirty="0">
              <a:solidFill>
                <a:srgbClr val="00B050"/>
              </a:solidFill>
            </a:endParaRPr>
          </a:p>
        </p:txBody>
      </p:sp>
    </p:spTree>
    <p:extLst>
      <p:ext uri="{BB962C8B-B14F-4D97-AF65-F5344CB8AC3E}">
        <p14:creationId xmlns:p14="http://schemas.microsoft.com/office/powerpoint/2010/main" val="1550051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815474"/>
            <a:ext cx="8229600" cy="5310689"/>
          </a:xfrm>
        </p:spPr>
        <p:txBody>
          <a:bodyPr>
            <a:normAutofit/>
          </a:bodyPr>
          <a:lstStyle/>
          <a:p>
            <a:pPr marL="0" indent="0" algn="ctr">
              <a:buNone/>
            </a:pPr>
            <a:endParaRPr lang="en-GB" sz="2400" u="sng" dirty="0" smtClean="0">
              <a:solidFill>
                <a:srgbClr val="00B0F0"/>
              </a:solidFill>
            </a:endParaRPr>
          </a:p>
          <a:p>
            <a:pPr marL="0" indent="0" algn="ctr">
              <a:buNone/>
            </a:pPr>
            <a:r>
              <a:rPr lang="en-GB" b="1" u="sng" dirty="0" smtClean="0">
                <a:solidFill>
                  <a:srgbClr val="00B0F0"/>
                </a:solidFill>
              </a:rPr>
              <a:t>The Management of anxiety</a:t>
            </a:r>
          </a:p>
          <a:p>
            <a:pPr marL="0" indent="0">
              <a:buNone/>
            </a:pPr>
            <a:endParaRPr lang="en-GB" sz="2400" dirty="0">
              <a:solidFill>
                <a:srgbClr val="00B0F0"/>
              </a:solidFill>
            </a:endParaRPr>
          </a:p>
          <a:p>
            <a:pPr marL="0" indent="0">
              <a:buNone/>
            </a:pPr>
            <a:endParaRPr lang="en-GB" sz="2400" dirty="0" smtClean="0">
              <a:solidFill>
                <a:srgbClr val="00B0F0"/>
              </a:solidFill>
            </a:endParaRPr>
          </a:p>
          <a:p>
            <a:pPr marL="0" indent="0">
              <a:buNone/>
            </a:pPr>
            <a:r>
              <a:rPr lang="en-GB" sz="2400" dirty="0" smtClean="0">
                <a:solidFill>
                  <a:srgbClr val="00B0F0"/>
                </a:solidFill>
              </a:rPr>
              <a:t>As DCPs, we have a duty of care to provide. Our patients expect adequate anxiety and pain control</a:t>
            </a:r>
          </a:p>
          <a:p>
            <a:pPr marL="0" indent="0">
              <a:buNone/>
            </a:pPr>
            <a:endParaRPr lang="en-GB" sz="2400" dirty="0">
              <a:solidFill>
                <a:srgbClr val="00B0F0"/>
              </a:solidFill>
            </a:endParaRPr>
          </a:p>
          <a:p>
            <a:pPr marL="0" indent="0" algn="ctr">
              <a:buNone/>
            </a:pPr>
            <a:r>
              <a:rPr lang="en-GB" sz="2400" dirty="0" smtClean="0">
                <a:solidFill>
                  <a:srgbClr val="00B0F0"/>
                </a:solidFill>
              </a:rPr>
              <a:t>Maintaining Standards (GDC 2001)</a:t>
            </a:r>
            <a:endParaRPr lang="en-GB" sz="2400" dirty="0">
              <a:solidFill>
                <a:srgbClr val="00B0F0"/>
              </a:solidFill>
            </a:endParaRPr>
          </a:p>
        </p:txBody>
      </p:sp>
    </p:spTree>
    <p:extLst>
      <p:ext uri="{BB962C8B-B14F-4D97-AF65-F5344CB8AC3E}">
        <p14:creationId xmlns:p14="http://schemas.microsoft.com/office/powerpoint/2010/main" val="2682752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815474"/>
            <a:ext cx="8229600" cy="5310689"/>
          </a:xfrm>
        </p:spPr>
        <p:txBody>
          <a:bodyPr>
            <a:normAutofit/>
          </a:bodyPr>
          <a:lstStyle/>
          <a:p>
            <a:pPr marL="0" indent="0" algn="ctr">
              <a:buNone/>
            </a:pPr>
            <a:r>
              <a:rPr lang="en-GB" sz="2400" u="sng" dirty="0" smtClean="0">
                <a:solidFill>
                  <a:srgbClr val="00B0F0"/>
                </a:solidFill>
              </a:rPr>
              <a:t>Management of Anxiety</a:t>
            </a:r>
          </a:p>
          <a:p>
            <a:pPr marL="0" indent="0" algn="ctr">
              <a:buNone/>
            </a:pPr>
            <a:endParaRPr lang="en-GB" sz="2400" u="sng" dirty="0">
              <a:solidFill>
                <a:srgbClr val="00B0F0"/>
              </a:solidFill>
            </a:endParaRPr>
          </a:p>
          <a:p>
            <a:r>
              <a:rPr lang="en-GB" sz="2000" dirty="0" smtClean="0">
                <a:solidFill>
                  <a:srgbClr val="00B0F0"/>
                </a:solidFill>
              </a:rPr>
              <a:t>Fear is a well recognised reason for avoiding dental care. </a:t>
            </a:r>
          </a:p>
          <a:p>
            <a:r>
              <a:rPr lang="en-GB" sz="2000" dirty="0" smtClean="0">
                <a:solidFill>
                  <a:srgbClr val="00B0F0"/>
                </a:solidFill>
              </a:rPr>
              <a:t>Dental anxiety can affect 1/3 of the UK population</a:t>
            </a:r>
          </a:p>
          <a:p>
            <a:r>
              <a:rPr lang="en-GB" sz="2000" dirty="0" smtClean="0">
                <a:solidFill>
                  <a:srgbClr val="00B0F0"/>
                </a:solidFill>
              </a:rPr>
              <a:t>The anxiety may be specific to an aspect of treatment such as injections, extractions, </a:t>
            </a:r>
            <a:r>
              <a:rPr lang="en-GB" sz="2000" u="sng" dirty="0" smtClean="0">
                <a:solidFill>
                  <a:srgbClr val="00B0F0"/>
                </a:solidFill>
              </a:rPr>
              <a:t>dental impressions</a:t>
            </a:r>
          </a:p>
          <a:p>
            <a:r>
              <a:rPr lang="en-GB" sz="2000" dirty="0" smtClean="0">
                <a:solidFill>
                  <a:srgbClr val="00B0F0"/>
                </a:solidFill>
              </a:rPr>
              <a:t> Fear and anxiety may manifest itself in many different ways such as agitation, fidgeting, swallowing, crying, aggression, excessive talking, perspiring</a:t>
            </a:r>
          </a:p>
          <a:p>
            <a:r>
              <a:rPr lang="en-GB" sz="2000" dirty="0" smtClean="0">
                <a:solidFill>
                  <a:srgbClr val="00B0F0"/>
                </a:solidFill>
              </a:rPr>
              <a:t>Anxiety is a learnt response and can also be learnt vicariously.</a:t>
            </a:r>
          </a:p>
          <a:p>
            <a:r>
              <a:rPr lang="en-GB" sz="2000" dirty="0" smtClean="0">
                <a:solidFill>
                  <a:srgbClr val="00B0F0"/>
                </a:solidFill>
              </a:rPr>
              <a:t>Fear and anxiety can be based on past distress</a:t>
            </a:r>
            <a:endParaRPr lang="en-GB" sz="2000" dirty="0">
              <a:solidFill>
                <a:srgbClr val="00B0F0"/>
              </a:solidFill>
            </a:endParaRPr>
          </a:p>
        </p:txBody>
      </p:sp>
    </p:spTree>
    <p:extLst>
      <p:ext uri="{BB962C8B-B14F-4D97-AF65-F5344CB8AC3E}">
        <p14:creationId xmlns:p14="http://schemas.microsoft.com/office/powerpoint/2010/main" val="3314159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695158"/>
            <a:ext cx="8229600" cy="5431005"/>
          </a:xfrm>
        </p:spPr>
        <p:txBody>
          <a:bodyPr>
            <a:normAutofit/>
          </a:bodyPr>
          <a:lstStyle/>
          <a:p>
            <a:pPr marL="0" indent="0" algn="ctr">
              <a:buNone/>
            </a:pPr>
            <a:r>
              <a:rPr lang="en-GB" sz="2400" u="sng" dirty="0" smtClean="0">
                <a:solidFill>
                  <a:srgbClr val="00B0F0"/>
                </a:solidFill>
              </a:rPr>
              <a:t>Management of anxiety</a:t>
            </a:r>
          </a:p>
          <a:p>
            <a:pPr marL="0" indent="0" algn="ctr">
              <a:buNone/>
            </a:pPr>
            <a:endParaRPr lang="en-GB" sz="2000" dirty="0" smtClean="0">
              <a:solidFill>
                <a:srgbClr val="00B0F0"/>
              </a:solidFill>
            </a:endParaRPr>
          </a:p>
          <a:p>
            <a:pPr marL="0" indent="0" algn="ctr">
              <a:buNone/>
            </a:pPr>
            <a:r>
              <a:rPr lang="en-GB" sz="2000" u="sng" dirty="0" smtClean="0">
                <a:solidFill>
                  <a:srgbClr val="00B0F0"/>
                </a:solidFill>
              </a:rPr>
              <a:t>Phobia</a:t>
            </a:r>
          </a:p>
          <a:p>
            <a:r>
              <a:rPr lang="en-GB" sz="2000" dirty="0" smtClean="0">
                <a:solidFill>
                  <a:srgbClr val="00B0F0"/>
                </a:solidFill>
              </a:rPr>
              <a:t>An irrational fear</a:t>
            </a:r>
          </a:p>
          <a:p>
            <a:r>
              <a:rPr lang="en-GB" sz="2000" dirty="0" smtClean="0">
                <a:solidFill>
                  <a:srgbClr val="00B0F0"/>
                </a:solidFill>
              </a:rPr>
              <a:t>The fear is disproportionate and excessive to the threat </a:t>
            </a:r>
          </a:p>
          <a:p>
            <a:r>
              <a:rPr lang="en-GB" sz="2000" dirty="0" smtClean="0">
                <a:solidFill>
                  <a:srgbClr val="00B0F0"/>
                </a:solidFill>
              </a:rPr>
              <a:t>The stimulus is relatively small</a:t>
            </a:r>
          </a:p>
          <a:p>
            <a:r>
              <a:rPr lang="en-GB" sz="2000" dirty="0" smtClean="0">
                <a:solidFill>
                  <a:srgbClr val="00B0F0"/>
                </a:solidFill>
              </a:rPr>
              <a:t>The abnormal fear is deeply imbedded in the patient’s </a:t>
            </a:r>
            <a:r>
              <a:rPr lang="en-GB" sz="2000" dirty="0" err="1" smtClean="0">
                <a:solidFill>
                  <a:srgbClr val="00B0F0"/>
                </a:solidFill>
              </a:rPr>
              <a:t>pysche</a:t>
            </a:r>
            <a:endParaRPr lang="en-GB" sz="2000" dirty="0" smtClean="0">
              <a:solidFill>
                <a:srgbClr val="00B0F0"/>
              </a:solidFill>
            </a:endParaRPr>
          </a:p>
          <a:p>
            <a:r>
              <a:rPr lang="en-GB" sz="2000" dirty="0" smtClean="0">
                <a:solidFill>
                  <a:srgbClr val="00B0F0"/>
                </a:solidFill>
              </a:rPr>
              <a:t>There is no control over the phobia</a:t>
            </a:r>
          </a:p>
          <a:p>
            <a:r>
              <a:rPr lang="en-GB" sz="2000" dirty="0" smtClean="0">
                <a:solidFill>
                  <a:srgbClr val="00B0F0"/>
                </a:solidFill>
              </a:rPr>
              <a:t>There is no logic</a:t>
            </a:r>
          </a:p>
          <a:p>
            <a:r>
              <a:rPr lang="en-GB" sz="2000" dirty="0" smtClean="0">
                <a:solidFill>
                  <a:srgbClr val="00B0F0"/>
                </a:solidFill>
              </a:rPr>
              <a:t>The phobia can drastically change the patient’s behaviour</a:t>
            </a:r>
          </a:p>
          <a:p>
            <a:r>
              <a:rPr lang="en-GB" sz="2000" dirty="0" smtClean="0">
                <a:solidFill>
                  <a:srgbClr val="00B0F0"/>
                </a:solidFill>
              </a:rPr>
              <a:t>Often, the patient is embarrassed or ashamed of their irrational fear</a:t>
            </a:r>
          </a:p>
          <a:p>
            <a:r>
              <a:rPr lang="en-GB" sz="2000" dirty="0" smtClean="0">
                <a:solidFill>
                  <a:srgbClr val="00B0F0"/>
                </a:solidFill>
              </a:rPr>
              <a:t>10% of the UK population have a dental phobia</a:t>
            </a:r>
            <a:endParaRPr lang="en-GB" sz="2000" dirty="0">
              <a:solidFill>
                <a:srgbClr val="00B0F0"/>
              </a:solidFill>
            </a:endParaRPr>
          </a:p>
        </p:txBody>
      </p:sp>
    </p:spTree>
    <p:extLst>
      <p:ext uri="{BB962C8B-B14F-4D97-AF65-F5344CB8AC3E}">
        <p14:creationId xmlns:p14="http://schemas.microsoft.com/office/powerpoint/2010/main" val="20941933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922422"/>
            <a:ext cx="8229600" cy="5203742"/>
          </a:xfrm>
        </p:spPr>
        <p:txBody>
          <a:bodyPr>
            <a:normAutofit/>
          </a:bodyPr>
          <a:lstStyle/>
          <a:p>
            <a:pPr marL="0" indent="0" algn="ctr">
              <a:buNone/>
            </a:pPr>
            <a:r>
              <a:rPr lang="en-GB" sz="2400" u="sng" dirty="0" smtClean="0">
                <a:solidFill>
                  <a:srgbClr val="00B0F0"/>
                </a:solidFill>
              </a:rPr>
              <a:t>Management of anxiety</a:t>
            </a:r>
          </a:p>
          <a:p>
            <a:pPr marL="0" indent="0" algn="ctr">
              <a:buNone/>
            </a:pPr>
            <a:endParaRPr lang="en-GB" sz="2400" u="sng" dirty="0" smtClean="0">
              <a:solidFill>
                <a:srgbClr val="00B0F0"/>
              </a:solidFill>
            </a:endParaRPr>
          </a:p>
          <a:p>
            <a:pPr marL="0" indent="0" algn="ctr">
              <a:buNone/>
            </a:pPr>
            <a:r>
              <a:rPr lang="en-GB" sz="2000" dirty="0" smtClean="0">
                <a:solidFill>
                  <a:srgbClr val="00B0F0"/>
                </a:solidFill>
              </a:rPr>
              <a:t>As with signs of anxiety, the dental phobic may-</a:t>
            </a:r>
          </a:p>
          <a:p>
            <a:r>
              <a:rPr lang="en-GB" sz="2000" dirty="0" smtClean="0">
                <a:solidFill>
                  <a:srgbClr val="00B0F0"/>
                </a:solidFill>
              </a:rPr>
              <a:t>Be hyper-vigilant</a:t>
            </a:r>
          </a:p>
          <a:p>
            <a:r>
              <a:rPr lang="en-GB" sz="2000" dirty="0" smtClean="0">
                <a:solidFill>
                  <a:srgbClr val="00B0F0"/>
                </a:solidFill>
              </a:rPr>
              <a:t>Be breathless, tachycardia or be hyperventilating</a:t>
            </a:r>
          </a:p>
          <a:p>
            <a:r>
              <a:rPr lang="en-GB" sz="2000" dirty="0" smtClean="0">
                <a:solidFill>
                  <a:srgbClr val="00B0F0"/>
                </a:solidFill>
              </a:rPr>
              <a:t>Palpitations, hypertensive</a:t>
            </a:r>
          </a:p>
          <a:p>
            <a:r>
              <a:rPr lang="en-GB" sz="2000" dirty="0" smtClean="0">
                <a:solidFill>
                  <a:srgbClr val="00B0F0"/>
                </a:solidFill>
              </a:rPr>
              <a:t>Feel faint, nauseous or have stomach cramps</a:t>
            </a:r>
          </a:p>
          <a:p>
            <a:r>
              <a:rPr lang="en-GB" sz="2000" dirty="0" smtClean="0">
                <a:solidFill>
                  <a:srgbClr val="00B0F0"/>
                </a:solidFill>
              </a:rPr>
              <a:t>Develop a tremor</a:t>
            </a:r>
          </a:p>
          <a:p>
            <a:r>
              <a:rPr lang="en-GB" sz="2000" dirty="0" smtClean="0">
                <a:solidFill>
                  <a:srgbClr val="00B0F0"/>
                </a:solidFill>
              </a:rPr>
              <a:t>Dry mouth</a:t>
            </a:r>
          </a:p>
          <a:p>
            <a:r>
              <a:rPr lang="en-GB" sz="2000" dirty="0" smtClean="0">
                <a:solidFill>
                  <a:srgbClr val="00B0F0"/>
                </a:solidFill>
              </a:rPr>
              <a:t>Diuresis</a:t>
            </a:r>
          </a:p>
          <a:p>
            <a:pPr marL="0" indent="0">
              <a:buNone/>
            </a:pPr>
            <a:r>
              <a:rPr lang="en-GB" sz="2000" dirty="0" smtClean="0">
                <a:solidFill>
                  <a:srgbClr val="00B0F0"/>
                </a:solidFill>
              </a:rPr>
              <a:t>All these signs and symptoms can also effect the patient’s wellbeing and be part of another underlying issue or problem. Management here can be paramount. </a:t>
            </a:r>
          </a:p>
          <a:p>
            <a:pPr marL="0" indent="0" algn="ctr">
              <a:buNone/>
            </a:pPr>
            <a:endParaRPr lang="en-GB" sz="2400" dirty="0">
              <a:solidFill>
                <a:srgbClr val="00B050"/>
              </a:solidFill>
            </a:endParaRPr>
          </a:p>
        </p:txBody>
      </p:sp>
    </p:spTree>
    <p:extLst>
      <p:ext uri="{BB962C8B-B14F-4D97-AF65-F5344CB8AC3E}">
        <p14:creationId xmlns:p14="http://schemas.microsoft.com/office/powerpoint/2010/main" val="1645520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smtClean="0"/>
              <a:t> </a:t>
            </a:r>
          </a:p>
          <a:p>
            <a:pPr marL="0" indent="0">
              <a:buNone/>
            </a:pPr>
            <a:r>
              <a:rPr lang="en-GB" dirty="0" smtClean="0">
                <a:solidFill>
                  <a:srgbClr val="00B0F0"/>
                </a:solidFill>
              </a:rPr>
              <a:t>As DCPs, we are all aware of how anxious patients can be. Being able to communicate effectively with the patient and their accompanying family or carers can help to alleviate distress, allay fears, which in turn can gain trust and co-operation.</a:t>
            </a:r>
          </a:p>
          <a:p>
            <a:pPr marL="0" indent="0">
              <a:buNone/>
            </a:pPr>
            <a:r>
              <a:rPr lang="en-GB" dirty="0" smtClean="0">
                <a:solidFill>
                  <a:srgbClr val="00B0F0"/>
                </a:solidFill>
              </a:rPr>
              <a:t>Each situation will be different, be prepared to diffuse the situation, stay calm, be patient, be supportive, be polite, stay professional.</a:t>
            </a:r>
          </a:p>
          <a:p>
            <a:pPr marL="0" indent="0">
              <a:buNone/>
            </a:pPr>
            <a:endParaRPr lang="en-GB" dirty="0" smtClean="0">
              <a:solidFill>
                <a:srgbClr val="7030A0"/>
              </a:solidFill>
            </a:endParaRPr>
          </a:p>
          <a:p>
            <a:pPr marL="0" indent="0">
              <a:buNone/>
            </a:pPr>
            <a:endParaRPr lang="en-GB" dirty="0"/>
          </a:p>
        </p:txBody>
      </p:sp>
    </p:spTree>
    <p:extLst>
      <p:ext uri="{BB962C8B-B14F-4D97-AF65-F5344CB8AC3E}">
        <p14:creationId xmlns:p14="http://schemas.microsoft.com/office/powerpoint/2010/main" val="2129689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a:bodyPr>
          <a:lstStyle/>
          <a:p>
            <a:pPr marL="0" indent="0" algn="ctr">
              <a:buNone/>
            </a:pPr>
            <a:r>
              <a:rPr lang="en-GB" sz="2800" b="1" u="sng" dirty="0" smtClean="0">
                <a:solidFill>
                  <a:srgbClr val="00B0F0"/>
                </a:solidFill>
              </a:rPr>
              <a:t>Laboratory Communication</a:t>
            </a:r>
          </a:p>
          <a:p>
            <a:pPr marL="0" indent="0" algn="ctr">
              <a:buNone/>
            </a:pPr>
            <a:endParaRPr lang="en-GB" sz="2800" b="1" u="sng" dirty="0" smtClean="0">
              <a:solidFill>
                <a:srgbClr val="00B0F0"/>
              </a:solidFill>
            </a:endParaRPr>
          </a:p>
          <a:p>
            <a:pPr marL="0" indent="0">
              <a:buNone/>
            </a:pPr>
            <a:r>
              <a:rPr lang="en-GB" sz="2400" dirty="0" smtClean="0">
                <a:solidFill>
                  <a:srgbClr val="00B0F0"/>
                </a:solidFill>
              </a:rPr>
              <a:t>Whether you have an ‘in house’ laboratory or work is sent out of the practice, verbal and written communication is vital -</a:t>
            </a:r>
          </a:p>
          <a:p>
            <a:r>
              <a:rPr lang="en-GB" sz="2400" dirty="0" smtClean="0">
                <a:solidFill>
                  <a:srgbClr val="00B0F0"/>
                </a:solidFill>
              </a:rPr>
              <a:t>To prevent mistakes</a:t>
            </a:r>
          </a:p>
          <a:p>
            <a:r>
              <a:rPr lang="en-GB" sz="2400" dirty="0" smtClean="0">
                <a:solidFill>
                  <a:srgbClr val="00B0F0"/>
                </a:solidFill>
              </a:rPr>
              <a:t>To track each item</a:t>
            </a:r>
          </a:p>
          <a:p>
            <a:r>
              <a:rPr lang="en-GB" sz="2400" dirty="0" smtClean="0">
                <a:solidFill>
                  <a:srgbClr val="00B0F0"/>
                </a:solidFill>
              </a:rPr>
              <a:t>To ensure all items are correctly disinfected (this will be </a:t>
            </a:r>
            <a:r>
              <a:rPr lang="en-GB" sz="2400" dirty="0">
                <a:solidFill>
                  <a:srgbClr val="00B0F0"/>
                </a:solidFill>
              </a:rPr>
              <a:t>c</a:t>
            </a:r>
            <a:r>
              <a:rPr lang="en-GB" sz="2400" dirty="0" smtClean="0">
                <a:solidFill>
                  <a:srgbClr val="00B0F0"/>
                </a:solidFill>
              </a:rPr>
              <a:t>overed in infection control in unit 4)</a:t>
            </a:r>
          </a:p>
          <a:p>
            <a:r>
              <a:rPr lang="en-GB" sz="2400" dirty="0" smtClean="0">
                <a:solidFill>
                  <a:srgbClr val="00B0F0"/>
                </a:solidFill>
              </a:rPr>
              <a:t>To ensure each item is correctly labelled with name of practice and of the patient, date taken and disinfected and by whom, clear instruction, date and time the work needs to be returned</a:t>
            </a:r>
            <a:endParaRPr lang="en-GB" sz="2400" dirty="0">
              <a:solidFill>
                <a:srgbClr val="00B0F0"/>
              </a:solidFill>
            </a:endParaRPr>
          </a:p>
        </p:txBody>
      </p:sp>
    </p:spTree>
    <p:extLst>
      <p:ext uri="{BB962C8B-B14F-4D97-AF65-F5344CB8AC3E}">
        <p14:creationId xmlns:p14="http://schemas.microsoft.com/office/powerpoint/2010/main" val="2358632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882316"/>
            <a:ext cx="8229600" cy="5243847"/>
          </a:xfrm>
        </p:spPr>
        <p:txBody>
          <a:bodyPr>
            <a:normAutofit/>
          </a:bodyPr>
          <a:lstStyle/>
          <a:p>
            <a:pPr marL="0" indent="0" algn="ctr">
              <a:buNone/>
            </a:pPr>
            <a:r>
              <a:rPr lang="en-GB" sz="2800" b="1" u="sng" dirty="0" smtClean="0">
                <a:solidFill>
                  <a:srgbClr val="00B0F0"/>
                </a:solidFill>
              </a:rPr>
              <a:t>Laboratory Communication</a:t>
            </a:r>
          </a:p>
          <a:p>
            <a:pPr marL="0" indent="0" algn="ctr">
              <a:buNone/>
            </a:pPr>
            <a:r>
              <a:rPr lang="en-GB" sz="2400" u="sng" dirty="0" smtClean="0">
                <a:solidFill>
                  <a:srgbClr val="00B0F0"/>
                </a:solidFill>
              </a:rPr>
              <a:t>Surgery to laboratory</a:t>
            </a:r>
          </a:p>
          <a:p>
            <a:r>
              <a:rPr lang="en-GB" sz="2000" dirty="0" smtClean="0">
                <a:solidFill>
                  <a:srgbClr val="00B0F0"/>
                </a:solidFill>
              </a:rPr>
              <a:t>All work must be accurately documented</a:t>
            </a:r>
          </a:p>
          <a:p>
            <a:r>
              <a:rPr lang="en-GB" sz="2000" dirty="0" smtClean="0">
                <a:solidFill>
                  <a:srgbClr val="00B0F0"/>
                </a:solidFill>
              </a:rPr>
              <a:t>All work must have patient name and/or ID number</a:t>
            </a:r>
          </a:p>
          <a:p>
            <a:r>
              <a:rPr lang="en-GB" sz="2000" dirty="0" smtClean="0">
                <a:solidFill>
                  <a:srgbClr val="00B0F0"/>
                </a:solidFill>
              </a:rPr>
              <a:t>All work must have details of dental practice, name of clinician, practice ID number</a:t>
            </a:r>
          </a:p>
          <a:p>
            <a:r>
              <a:rPr lang="en-GB" sz="2000" dirty="0" smtClean="0">
                <a:solidFill>
                  <a:srgbClr val="00B0F0"/>
                </a:solidFill>
              </a:rPr>
              <a:t>Record of disinfection, date and by whom</a:t>
            </a:r>
          </a:p>
          <a:p>
            <a:r>
              <a:rPr lang="en-GB" sz="2000" dirty="0" smtClean="0">
                <a:solidFill>
                  <a:srgbClr val="00B0F0"/>
                </a:solidFill>
              </a:rPr>
              <a:t>Date sent</a:t>
            </a:r>
          </a:p>
          <a:p>
            <a:r>
              <a:rPr lang="en-GB" sz="2000" dirty="0" smtClean="0">
                <a:solidFill>
                  <a:srgbClr val="00B0F0"/>
                </a:solidFill>
              </a:rPr>
              <a:t>Note of what has been sent</a:t>
            </a:r>
          </a:p>
          <a:p>
            <a:r>
              <a:rPr lang="en-GB" sz="2000" dirty="0" smtClean="0">
                <a:solidFill>
                  <a:srgbClr val="00B0F0"/>
                </a:solidFill>
              </a:rPr>
              <a:t>Record of item/items requested</a:t>
            </a:r>
          </a:p>
          <a:p>
            <a:r>
              <a:rPr lang="en-GB" sz="2000" dirty="0" smtClean="0">
                <a:solidFill>
                  <a:srgbClr val="00B0F0"/>
                </a:solidFill>
              </a:rPr>
              <a:t>Date and time required to be returned</a:t>
            </a:r>
          </a:p>
          <a:p>
            <a:pPr marL="0" indent="0" algn="ctr">
              <a:buNone/>
            </a:pPr>
            <a:endParaRPr lang="en-GB" sz="2400" dirty="0">
              <a:solidFill>
                <a:srgbClr val="7030A0"/>
              </a:solidFill>
            </a:endParaRPr>
          </a:p>
        </p:txBody>
      </p:sp>
    </p:spTree>
    <p:extLst>
      <p:ext uri="{BB962C8B-B14F-4D97-AF65-F5344CB8AC3E}">
        <p14:creationId xmlns:p14="http://schemas.microsoft.com/office/powerpoint/2010/main" val="2002392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042738"/>
            <a:ext cx="8229600" cy="5083426"/>
          </a:xfrm>
        </p:spPr>
        <p:txBody>
          <a:bodyPr>
            <a:normAutofit/>
          </a:bodyPr>
          <a:lstStyle/>
          <a:p>
            <a:pPr marL="0" indent="0" algn="ctr">
              <a:buNone/>
            </a:pPr>
            <a:r>
              <a:rPr lang="en-GB" sz="2800" b="1" u="sng" dirty="0" smtClean="0">
                <a:solidFill>
                  <a:srgbClr val="00B0F0"/>
                </a:solidFill>
              </a:rPr>
              <a:t>Laboratory Communication</a:t>
            </a:r>
          </a:p>
          <a:p>
            <a:pPr marL="0" indent="0" algn="ctr">
              <a:buNone/>
            </a:pPr>
            <a:r>
              <a:rPr lang="en-GB" sz="2400" u="sng" dirty="0" smtClean="0">
                <a:solidFill>
                  <a:srgbClr val="00B0F0"/>
                </a:solidFill>
              </a:rPr>
              <a:t>Laboratory to surgery</a:t>
            </a:r>
          </a:p>
          <a:p>
            <a:r>
              <a:rPr lang="en-GB" sz="2400" dirty="0" smtClean="0">
                <a:solidFill>
                  <a:srgbClr val="00B0F0"/>
                </a:solidFill>
              </a:rPr>
              <a:t>Laboratory ticket to accompany all work</a:t>
            </a:r>
          </a:p>
          <a:p>
            <a:r>
              <a:rPr lang="en-GB" sz="2400" dirty="0" smtClean="0">
                <a:solidFill>
                  <a:srgbClr val="00B0F0"/>
                </a:solidFill>
              </a:rPr>
              <a:t>Computer check in and out system for all work</a:t>
            </a:r>
          </a:p>
          <a:p>
            <a:pPr marL="0" indent="0">
              <a:buNone/>
            </a:pPr>
            <a:r>
              <a:rPr lang="en-GB" sz="2400" dirty="0" smtClean="0">
                <a:solidFill>
                  <a:srgbClr val="00B0F0"/>
                </a:solidFill>
              </a:rPr>
              <a:t>(</a:t>
            </a:r>
            <a:r>
              <a:rPr lang="en-GB" sz="2000" dirty="0" smtClean="0">
                <a:solidFill>
                  <a:srgbClr val="00B0F0"/>
                </a:solidFill>
              </a:rPr>
              <a:t>This makes it easy to check work is ready or has been returned and is in the surgery prior to the patient’s appointment</a:t>
            </a:r>
            <a:r>
              <a:rPr lang="en-GB" sz="2400" dirty="0" smtClean="0">
                <a:solidFill>
                  <a:srgbClr val="00B0F0"/>
                </a:solidFill>
              </a:rPr>
              <a:t>)</a:t>
            </a:r>
          </a:p>
          <a:p>
            <a:r>
              <a:rPr lang="en-GB" sz="2400" dirty="0" smtClean="0">
                <a:solidFill>
                  <a:srgbClr val="00B0F0"/>
                </a:solidFill>
              </a:rPr>
              <a:t>Individual signatures on receipt of work to track its journey</a:t>
            </a:r>
          </a:p>
          <a:p>
            <a:r>
              <a:rPr lang="en-GB" sz="2400" dirty="0" smtClean="0">
                <a:solidFill>
                  <a:srgbClr val="00B0F0"/>
                </a:solidFill>
              </a:rPr>
              <a:t>This helps reduce errors</a:t>
            </a:r>
          </a:p>
          <a:p>
            <a:r>
              <a:rPr lang="en-GB" sz="2400" dirty="0" smtClean="0">
                <a:solidFill>
                  <a:srgbClr val="00B0F0"/>
                </a:solidFill>
              </a:rPr>
              <a:t>Good communication and relationship with the laboratory  adds to the smooth running of the practice</a:t>
            </a:r>
          </a:p>
          <a:p>
            <a:endParaRPr lang="en-GB" sz="2400" dirty="0">
              <a:solidFill>
                <a:srgbClr val="00B050"/>
              </a:solidFill>
            </a:endParaRPr>
          </a:p>
        </p:txBody>
      </p:sp>
    </p:spTree>
    <p:extLst>
      <p:ext uri="{BB962C8B-B14F-4D97-AF65-F5344CB8AC3E}">
        <p14:creationId xmlns:p14="http://schemas.microsoft.com/office/powerpoint/2010/main" val="4177143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600201"/>
            <a:ext cx="8291264" cy="3484984"/>
          </a:xfrm>
        </p:spPr>
        <p:txBody>
          <a:bodyPr/>
          <a:lstStyle/>
          <a:p>
            <a:pPr marL="0" indent="0">
              <a:buNone/>
            </a:pPr>
            <a:endParaRPr lang="en-GB" dirty="0" smtClean="0">
              <a:solidFill>
                <a:srgbClr val="7030A0"/>
              </a:solidFill>
              <a:latin typeface="Adobe Caslon Pro Bold" pitchFamily="18" charset="0"/>
            </a:endParaRPr>
          </a:p>
          <a:p>
            <a:pPr marL="0" indent="0" algn="ctr">
              <a:buNone/>
            </a:pPr>
            <a:r>
              <a:rPr lang="en-GB" sz="5400" b="1" u="sng" dirty="0" smtClean="0">
                <a:solidFill>
                  <a:srgbClr val="FF00FF"/>
                </a:solidFill>
                <a:latin typeface="Adobe Caslon Pro Bold" pitchFamily="18" charset="0"/>
              </a:rPr>
              <a:t>Dental Nurse Training</a:t>
            </a:r>
            <a:endParaRPr lang="en-GB" sz="5400" b="1" u="sng" dirty="0">
              <a:solidFill>
                <a:srgbClr val="FF00FF"/>
              </a:solidFill>
              <a:latin typeface="Adobe Caslon Pro Bold" pitchFamily="18" charset="0"/>
            </a:endParaRPr>
          </a:p>
          <a:p>
            <a:pPr marL="0" indent="0">
              <a:buNone/>
            </a:pPr>
            <a:endParaRPr lang="en-GB" dirty="0" smtClean="0">
              <a:solidFill>
                <a:srgbClr val="7030A0"/>
              </a:solidFill>
              <a:latin typeface="Adobe Caslon Pro Bold" pitchFamily="18" charset="0"/>
            </a:endParaRPr>
          </a:p>
          <a:p>
            <a:pPr marL="0" indent="0" algn="ctr">
              <a:buNone/>
            </a:pPr>
            <a:r>
              <a:rPr lang="en-GB" dirty="0" smtClean="0">
                <a:solidFill>
                  <a:srgbClr val="00B0F0"/>
                </a:solidFill>
                <a:latin typeface="Adobe Caslon Pro Bold" pitchFamily="18" charset="0"/>
              </a:rPr>
              <a:t>The </a:t>
            </a:r>
            <a:r>
              <a:rPr lang="en-GB" dirty="0">
                <a:solidFill>
                  <a:srgbClr val="00B0F0"/>
                </a:solidFill>
                <a:latin typeface="Adobe Caslon Pro Bold" pitchFamily="18" charset="0"/>
              </a:rPr>
              <a:t>Taking of Dental Impressions </a:t>
            </a:r>
          </a:p>
          <a:p>
            <a:pPr marL="0" indent="0" algn="ctr">
              <a:buNone/>
            </a:pPr>
            <a:r>
              <a:rPr lang="en-GB" sz="2800" dirty="0">
                <a:solidFill>
                  <a:srgbClr val="00B0F0"/>
                </a:solidFill>
                <a:latin typeface="Adobe Caslon Pro Bold" pitchFamily="18" charset="0"/>
              </a:rPr>
              <a:t>Module </a:t>
            </a:r>
            <a:r>
              <a:rPr lang="en-GB" sz="2800" dirty="0" smtClean="0">
                <a:solidFill>
                  <a:srgbClr val="00B0F0"/>
                </a:solidFill>
                <a:latin typeface="Adobe Caslon Pro Bold" pitchFamily="18" charset="0"/>
              </a:rPr>
              <a:t>4</a:t>
            </a:r>
            <a:endParaRPr lang="en-GB" sz="2800" dirty="0">
              <a:solidFill>
                <a:srgbClr val="00B0F0"/>
              </a:solidFill>
              <a:latin typeface="Adobe Caslon Pro Bold" pitchFamily="18" charset="0"/>
            </a:endParaRPr>
          </a:p>
          <a:p>
            <a:pPr algn="ctr"/>
            <a:endParaRPr lang="en-GB" dirty="0"/>
          </a:p>
        </p:txBody>
      </p:sp>
    </p:spTree>
    <p:extLst>
      <p:ext uri="{BB962C8B-B14F-4D97-AF65-F5344CB8AC3E}">
        <p14:creationId xmlns:p14="http://schemas.microsoft.com/office/powerpoint/2010/main" val="26430098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u="sng" dirty="0" smtClean="0">
                <a:solidFill>
                  <a:srgbClr val="00B0F0"/>
                </a:solidFill>
              </a:rPr>
              <a:t>Objectives</a:t>
            </a:r>
          </a:p>
          <a:p>
            <a:pPr marL="0" indent="0" algn="ctr">
              <a:buNone/>
            </a:pPr>
            <a:endParaRPr lang="en-GB" u="sng" dirty="0" smtClean="0">
              <a:solidFill>
                <a:srgbClr val="00B0F0"/>
              </a:solidFill>
            </a:endParaRPr>
          </a:p>
          <a:p>
            <a:r>
              <a:rPr lang="en-GB" sz="2800" dirty="0" smtClean="0">
                <a:solidFill>
                  <a:srgbClr val="00B0F0"/>
                </a:solidFill>
              </a:rPr>
              <a:t>To have the knowledge and understanding required to carry out the taking of impressions within the dental environment</a:t>
            </a:r>
          </a:p>
          <a:p>
            <a:r>
              <a:rPr lang="en-GB" sz="2800" dirty="0" smtClean="0">
                <a:solidFill>
                  <a:srgbClr val="00B0F0"/>
                </a:solidFill>
              </a:rPr>
              <a:t>To be competent in the practical skills required in the taking of dental impressions </a:t>
            </a:r>
          </a:p>
          <a:p>
            <a:r>
              <a:rPr lang="en-GB" sz="2800" dirty="0" smtClean="0">
                <a:solidFill>
                  <a:srgbClr val="00B0F0"/>
                </a:solidFill>
              </a:rPr>
              <a:t>To be competent in the management of patient care and communication</a:t>
            </a:r>
            <a:endParaRPr lang="en-GB" sz="2800" dirty="0">
              <a:solidFill>
                <a:srgbClr val="00B0F0"/>
              </a:solidFill>
            </a:endParaRPr>
          </a:p>
        </p:txBody>
      </p:sp>
    </p:spTree>
    <p:extLst>
      <p:ext uri="{BB962C8B-B14F-4D97-AF65-F5344CB8AC3E}">
        <p14:creationId xmlns:p14="http://schemas.microsoft.com/office/powerpoint/2010/main" val="39005037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solidFill>
                <a:srgbClr val="00B050"/>
              </a:solidFill>
            </a:endParaRPr>
          </a:p>
          <a:p>
            <a:pPr marL="0" indent="0" algn="ctr">
              <a:buNone/>
            </a:pPr>
            <a:r>
              <a:rPr lang="en-GB" sz="5400" b="1" u="sng" dirty="0" smtClean="0">
                <a:solidFill>
                  <a:srgbClr val="FF00FF"/>
                </a:solidFill>
              </a:rPr>
              <a:t>Legislation and Health and Safety</a:t>
            </a:r>
            <a:endParaRPr lang="en-GB" sz="5400" b="1" u="sng" dirty="0">
              <a:solidFill>
                <a:srgbClr val="FF00FF"/>
              </a:solidFill>
            </a:endParaRPr>
          </a:p>
        </p:txBody>
      </p:sp>
    </p:spTree>
    <p:extLst>
      <p:ext uri="{BB962C8B-B14F-4D97-AF65-F5344CB8AC3E}">
        <p14:creationId xmlns:p14="http://schemas.microsoft.com/office/powerpoint/2010/main" val="722702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GB" dirty="0"/>
          </a:p>
        </p:txBody>
      </p:sp>
      <p:sp>
        <p:nvSpPr>
          <p:cNvPr id="3" name="Content Placeholder 2"/>
          <p:cNvSpPr>
            <a:spLocks noGrp="1"/>
          </p:cNvSpPr>
          <p:nvPr>
            <p:ph idx="1"/>
          </p:nvPr>
        </p:nvSpPr>
        <p:spPr/>
        <p:txBody>
          <a:bodyPr>
            <a:normAutofit/>
          </a:bodyPr>
          <a:lstStyle/>
          <a:p>
            <a:pPr marL="0" indent="0" algn="ctr">
              <a:buNone/>
            </a:pPr>
            <a:r>
              <a:rPr lang="en-GB" sz="3600" u="sng" dirty="0" smtClean="0">
                <a:solidFill>
                  <a:srgbClr val="00B0F0"/>
                </a:solidFill>
              </a:rPr>
              <a:t>Legislation Guidelines controlling the taking of dental impressions</a:t>
            </a:r>
          </a:p>
          <a:p>
            <a:pPr marL="0" indent="0" algn="ctr">
              <a:buNone/>
            </a:pPr>
            <a:endParaRPr lang="en-GB" dirty="0" smtClean="0">
              <a:solidFill>
                <a:srgbClr val="00B0F0"/>
              </a:solidFill>
            </a:endParaRPr>
          </a:p>
          <a:p>
            <a:pPr algn="ctr"/>
            <a:r>
              <a:rPr lang="en-GB" dirty="0" smtClean="0">
                <a:solidFill>
                  <a:srgbClr val="00B0F0"/>
                </a:solidFill>
              </a:rPr>
              <a:t>Consent</a:t>
            </a:r>
          </a:p>
          <a:p>
            <a:pPr algn="ctr"/>
            <a:r>
              <a:rPr lang="en-GB" dirty="0" smtClean="0">
                <a:solidFill>
                  <a:srgbClr val="00B0F0"/>
                </a:solidFill>
              </a:rPr>
              <a:t>Duty of care</a:t>
            </a:r>
            <a:r>
              <a:rPr lang="en-GB" dirty="0">
                <a:solidFill>
                  <a:srgbClr val="00B0F0"/>
                </a:solidFill>
              </a:rPr>
              <a:t> </a:t>
            </a:r>
            <a:r>
              <a:rPr lang="en-GB" dirty="0" smtClean="0">
                <a:solidFill>
                  <a:srgbClr val="00B0F0"/>
                </a:solidFill>
              </a:rPr>
              <a:t>(including Medical Emergencies)</a:t>
            </a:r>
          </a:p>
          <a:p>
            <a:pPr algn="ctr"/>
            <a:r>
              <a:rPr lang="en-GB" dirty="0" smtClean="0">
                <a:solidFill>
                  <a:srgbClr val="00B0F0"/>
                </a:solidFill>
              </a:rPr>
              <a:t>Confidentiality</a:t>
            </a:r>
            <a:endParaRPr lang="en-GB" dirty="0">
              <a:solidFill>
                <a:srgbClr val="00B0F0"/>
              </a:solidFill>
            </a:endParaRPr>
          </a:p>
        </p:txBody>
      </p:sp>
    </p:spTree>
    <p:extLst>
      <p:ext uri="{BB962C8B-B14F-4D97-AF65-F5344CB8AC3E}">
        <p14:creationId xmlns:p14="http://schemas.microsoft.com/office/powerpoint/2010/main" val="804638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GB" dirty="0"/>
          </a:p>
        </p:txBody>
      </p:sp>
      <p:sp>
        <p:nvSpPr>
          <p:cNvPr id="3" name="Content Placeholder 2"/>
          <p:cNvSpPr>
            <a:spLocks noGrp="1"/>
          </p:cNvSpPr>
          <p:nvPr>
            <p:ph idx="1"/>
          </p:nvPr>
        </p:nvSpPr>
        <p:spPr/>
        <p:txBody>
          <a:bodyPr/>
          <a:lstStyle/>
          <a:p>
            <a:pPr marL="0" indent="0" algn="ctr">
              <a:buNone/>
            </a:pPr>
            <a:r>
              <a:rPr lang="en-GB" sz="3600" u="sng" dirty="0" smtClean="0">
                <a:solidFill>
                  <a:srgbClr val="00B0F0"/>
                </a:solidFill>
              </a:rPr>
              <a:t>Consent</a:t>
            </a:r>
          </a:p>
          <a:p>
            <a:pPr marL="0" indent="0" algn="ctr">
              <a:buNone/>
            </a:pPr>
            <a:endParaRPr lang="en-GB" sz="3600" u="sng" dirty="0" smtClean="0">
              <a:solidFill>
                <a:srgbClr val="00B0F0"/>
              </a:solidFill>
            </a:endParaRPr>
          </a:p>
          <a:p>
            <a:r>
              <a:rPr lang="en-GB" dirty="0" smtClean="0">
                <a:solidFill>
                  <a:srgbClr val="00B0F0"/>
                </a:solidFill>
              </a:rPr>
              <a:t>Inform patient</a:t>
            </a:r>
            <a:r>
              <a:rPr lang="en-GB" dirty="0">
                <a:solidFill>
                  <a:srgbClr val="00B0F0"/>
                </a:solidFill>
              </a:rPr>
              <a:t>,</a:t>
            </a:r>
            <a:r>
              <a:rPr lang="en-GB" dirty="0" smtClean="0">
                <a:solidFill>
                  <a:srgbClr val="00B0F0"/>
                </a:solidFill>
              </a:rPr>
              <a:t> patient’s parents/legal guardian/carer of treatment plan</a:t>
            </a:r>
          </a:p>
          <a:p>
            <a:r>
              <a:rPr lang="en-GB" dirty="0" smtClean="0">
                <a:solidFill>
                  <a:srgbClr val="00B0F0"/>
                </a:solidFill>
              </a:rPr>
              <a:t>Information must be valid</a:t>
            </a:r>
          </a:p>
          <a:p>
            <a:r>
              <a:rPr lang="en-GB" dirty="0" smtClean="0">
                <a:solidFill>
                  <a:srgbClr val="00B0F0"/>
                </a:solidFill>
              </a:rPr>
              <a:t>Obtain informed consent</a:t>
            </a:r>
            <a:endParaRPr lang="en-GB" dirty="0">
              <a:solidFill>
                <a:srgbClr val="00B0F0"/>
              </a:solidFill>
            </a:endParaRPr>
          </a:p>
        </p:txBody>
      </p:sp>
    </p:spTree>
    <p:extLst>
      <p:ext uri="{BB962C8B-B14F-4D97-AF65-F5344CB8AC3E}">
        <p14:creationId xmlns:p14="http://schemas.microsoft.com/office/powerpoint/2010/main" val="240852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GB" dirty="0"/>
          </a:p>
        </p:txBody>
      </p:sp>
      <p:sp>
        <p:nvSpPr>
          <p:cNvPr id="3" name="Content Placeholder 2"/>
          <p:cNvSpPr>
            <a:spLocks noGrp="1"/>
          </p:cNvSpPr>
          <p:nvPr>
            <p:ph idx="1"/>
          </p:nvPr>
        </p:nvSpPr>
        <p:spPr/>
        <p:txBody>
          <a:bodyPr>
            <a:normAutofit/>
          </a:bodyPr>
          <a:lstStyle/>
          <a:p>
            <a:pPr marL="0" indent="0" algn="ctr">
              <a:buNone/>
            </a:pPr>
            <a:r>
              <a:rPr lang="en-GB" sz="3600" u="sng" dirty="0" smtClean="0">
                <a:solidFill>
                  <a:srgbClr val="00B0F0"/>
                </a:solidFill>
              </a:rPr>
              <a:t>Duty of Care</a:t>
            </a:r>
          </a:p>
          <a:p>
            <a:pPr algn="ctr"/>
            <a:endParaRPr lang="en-GB" sz="3600" u="sng" dirty="0">
              <a:solidFill>
                <a:srgbClr val="00B0F0"/>
              </a:solidFill>
            </a:endParaRPr>
          </a:p>
          <a:p>
            <a:r>
              <a:rPr lang="en-GB" dirty="0" smtClean="0">
                <a:solidFill>
                  <a:srgbClr val="00B0F0"/>
                </a:solidFill>
              </a:rPr>
              <a:t>To every patient</a:t>
            </a:r>
          </a:p>
          <a:p>
            <a:r>
              <a:rPr lang="en-GB" dirty="0" smtClean="0">
                <a:solidFill>
                  <a:srgbClr val="00B0F0"/>
                </a:solidFill>
              </a:rPr>
              <a:t>Includes the handling of medical Emergencies</a:t>
            </a:r>
          </a:p>
          <a:p>
            <a:r>
              <a:rPr lang="en-GB" dirty="0" smtClean="0">
                <a:solidFill>
                  <a:srgbClr val="00B0F0"/>
                </a:solidFill>
              </a:rPr>
              <a:t>Complaints handling- initially within the practice</a:t>
            </a:r>
            <a:endParaRPr lang="en-GB" dirty="0">
              <a:solidFill>
                <a:srgbClr val="00B0F0"/>
              </a:solidFill>
            </a:endParaRPr>
          </a:p>
        </p:txBody>
      </p:sp>
    </p:spTree>
    <p:extLst>
      <p:ext uri="{BB962C8B-B14F-4D97-AF65-F5344CB8AC3E}">
        <p14:creationId xmlns:p14="http://schemas.microsoft.com/office/powerpoint/2010/main" val="385479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GB" dirty="0"/>
          </a:p>
        </p:txBody>
      </p:sp>
      <p:sp>
        <p:nvSpPr>
          <p:cNvPr id="3" name="Content Placeholder 2"/>
          <p:cNvSpPr>
            <a:spLocks noGrp="1"/>
          </p:cNvSpPr>
          <p:nvPr>
            <p:ph idx="1"/>
          </p:nvPr>
        </p:nvSpPr>
        <p:spPr/>
        <p:txBody>
          <a:bodyPr>
            <a:normAutofit/>
          </a:bodyPr>
          <a:lstStyle/>
          <a:p>
            <a:pPr marL="0" indent="0" algn="ctr">
              <a:buNone/>
            </a:pPr>
            <a:r>
              <a:rPr lang="en-GB" sz="3600" u="sng" dirty="0" smtClean="0">
                <a:solidFill>
                  <a:srgbClr val="00B0F0"/>
                </a:solidFill>
              </a:rPr>
              <a:t>Medical Emergencies</a:t>
            </a:r>
          </a:p>
          <a:p>
            <a:pPr marL="0" indent="0" algn="ctr">
              <a:buNone/>
            </a:pPr>
            <a:endParaRPr lang="en-GB" u="sng" dirty="0" smtClean="0">
              <a:solidFill>
                <a:srgbClr val="00B0F0"/>
              </a:solidFill>
            </a:endParaRPr>
          </a:p>
          <a:p>
            <a:pPr marL="0" indent="0" algn="ctr">
              <a:buNone/>
            </a:pPr>
            <a:r>
              <a:rPr lang="en-GB" sz="2800" dirty="0" smtClean="0">
                <a:solidFill>
                  <a:srgbClr val="00B0F0"/>
                </a:solidFill>
              </a:rPr>
              <a:t>It is important that you have knowledge of</a:t>
            </a:r>
          </a:p>
          <a:p>
            <a:r>
              <a:rPr lang="en-GB" sz="2800" dirty="0" smtClean="0">
                <a:solidFill>
                  <a:srgbClr val="00B0F0"/>
                </a:solidFill>
              </a:rPr>
              <a:t>Contents of the first aid box and where it is kept</a:t>
            </a:r>
          </a:p>
          <a:p>
            <a:r>
              <a:rPr lang="en-GB" sz="2800" dirty="0" smtClean="0">
                <a:solidFill>
                  <a:srgbClr val="00B0F0"/>
                </a:solidFill>
              </a:rPr>
              <a:t>Basic life support</a:t>
            </a:r>
          </a:p>
          <a:p>
            <a:r>
              <a:rPr lang="en-GB" sz="2800" dirty="0" smtClean="0">
                <a:solidFill>
                  <a:srgbClr val="00B0F0"/>
                </a:solidFill>
              </a:rPr>
              <a:t>Normal parameters of pulse rate- use of </a:t>
            </a:r>
            <a:r>
              <a:rPr lang="en-GB" sz="2800" dirty="0" err="1" smtClean="0">
                <a:solidFill>
                  <a:srgbClr val="00B0F0"/>
                </a:solidFill>
              </a:rPr>
              <a:t>oximeter</a:t>
            </a:r>
            <a:endParaRPr lang="en-GB" sz="2800" dirty="0" smtClean="0">
              <a:solidFill>
                <a:srgbClr val="00B0F0"/>
              </a:solidFill>
            </a:endParaRPr>
          </a:p>
          <a:p>
            <a:r>
              <a:rPr lang="en-GB" sz="2800" dirty="0" smtClean="0">
                <a:solidFill>
                  <a:srgbClr val="00B0F0"/>
                </a:solidFill>
              </a:rPr>
              <a:t>Normal body temperature- use of </a:t>
            </a:r>
            <a:r>
              <a:rPr lang="en-GB" sz="2800" dirty="0" err="1" smtClean="0">
                <a:solidFill>
                  <a:srgbClr val="00B0F0"/>
                </a:solidFill>
              </a:rPr>
              <a:t>oximeter</a:t>
            </a:r>
            <a:endParaRPr lang="en-GB" sz="2800" dirty="0" smtClean="0">
              <a:solidFill>
                <a:srgbClr val="00B0F0"/>
              </a:solidFill>
            </a:endParaRPr>
          </a:p>
          <a:p>
            <a:endParaRPr lang="en-GB" sz="3600" u="sng" dirty="0">
              <a:solidFill>
                <a:srgbClr val="00B050"/>
              </a:solidFill>
            </a:endParaRPr>
          </a:p>
        </p:txBody>
      </p:sp>
    </p:spTree>
    <p:extLst>
      <p:ext uri="{BB962C8B-B14F-4D97-AF65-F5344CB8AC3E}">
        <p14:creationId xmlns:p14="http://schemas.microsoft.com/office/powerpoint/2010/main" val="177815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GB"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GB" sz="3600" u="sng" dirty="0" smtClean="0">
                <a:solidFill>
                  <a:srgbClr val="00B0F0"/>
                </a:solidFill>
              </a:rPr>
              <a:t>Medical Emergencies</a:t>
            </a:r>
            <a:endParaRPr lang="en-GB" u="sng" dirty="0" smtClean="0">
              <a:solidFill>
                <a:srgbClr val="00B0F0"/>
              </a:solidFill>
            </a:endParaRPr>
          </a:p>
          <a:p>
            <a:pPr marL="0" indent="0">
              <a:buNone/>
            </a:pPr>
            <a:r>
              <a:rPr lang="en-GB" dirty="0" smtClean="0">
                <a:solidFill>
                  <a:srgbClr val="00B0F0"/>
                </a:solidFill>
              </a:rPr>
              <a:t>It is important to know the signs, symptoms and action taken for emergencies such as</a:t>
            </a:r>
          </a:p>
          <a:p>
            <a:r>
              <a:rPr lang="en-GB" dirty="0" smtClean="0">
                <a:solidFill>
                  <a:srgbClr val="00B0F0"/>
                </a:solidFill>
              </a:rPr>
              <a:t>Fainting (syncope)</a:t>
            </a:r>
          </a:p>
          <a:p>
            <a:r>
              <a:rPr lang="en-GB" dirty="0" smtClean="0">
                <a:solidFill>
                  <a:srgbClr val="00B0F0"/>
                </a:solidFill>
              </a:rPr>
              <a:t>Angina</a:t>
            </a:r>
          </a:p>
          <a:p>
            <a:r>
              <a:rPr lang="en-GB" dirty="0" smtClean="0">
                <a:solidFill>
                  <a:srgbClr val="00B0F0"/>
                </a:solidFill>
              </a:rPr>
              <a:t>Heart Attack (cardiac arrest)</a:t>
            </a:r>
          </a:p>
          <a:p>
            <a:r>
              <a:rPr lang="en-GB" dirty="0" smtClean="0">
                <a:solidFill>
                  <a:srgbClr val="00B0F0"/>
                </a:solidFill>
              </a:rPr>
              <a:t>Anaphylaxis</a:t>
            </a:r>
          </a:p>
          <a:p>
            <a:r>
              <a:rPr lang="en-GB" dirty="0" smtClean="0">
                <a:solidFill>
                  <a:srgbClr val="00B0F0"/>
                </a:solidFill>
              </a:rPr>
              <a:t>Epilepsy</a:t>
            </a:r>
          </a:p>
          <a:p>
            <a:r>
              <a:rPr lang="en-GB" dirty="0" smtClean="0">
                <a:solidFill>
                  <a:srgbClr val="00B0F0"/>
                </a:solidFill>
              </a:rPr>
              <a:t>Asthma Attack</a:t>
            </a:r>
          </a:p>
          <a:p>
            <a:r>
              <a:rPr lang="en-GB" dirty="0" smtClean="0">
                <a:solidFill>
                  <a:srgbClr val="00B0F0"/>
                </a:solidFill>
              </a:rPr>
              <a:t>Diabetic hypo/hyperglycaemia</a:t>
            </a:r>
            <a:endParaRPr lang="en-GB" dirty="0">
              <a:solidFill>
                <a:srgbClr val="00B0F0"/>
              </a:solidFill>
            </a:endParaRPr>
          </a:p>
        </p:txBody>
      </p:sp>
    </p:spTree>
    <p:extLst>
      <p:ext uri="{BB962C8B-B14F-4D97-AF65-F5344CB8AC3E}">
        <p14:creationId xmlns:p14="http://schemas.microsoft.com/office/powerpoint/2010/main" val="1609927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GB" dirty="0"/>
          </a:p>
        </p:txBody>
      </p:sp>
      <p:sp>
        <p:nvSpPr>
          <p:cNvPr id="3" name="Content Placeholder 2"/>
          <p:cNvSpPr>
            <a:spLocks noGrp="1"/>
          </p:cNvSpPr>
          <p:nvPr>
            <p:ph idx="1"/>
          </p:nvPr>
        </p:nvSpPr>
        <p:spPr>
          <a:xfrm>
            <a:off x="457200" y="1600200"/>
            <a:ext cx="8291264" cy="5069160"/>
          </a:xfrm>
        </p:spPr>
        <p:txBody>
          <a:bodyPr>
            <a:normAutofit fontScale="92500"/>
          </a:bodyPr>
          <a:lstStyle/>
          <a:p>
            <a:pPr marL="0" indent="0" algn="ctr">
              <a:buNone/>
            </a:pPr>
            <a:r>
              <a:rPr lang="en-GB" sz="3600" u="sng" dirty="0" smtClean="0">
                <a:solidFill>
                  <a:srgbClr val="00B0F0"/>
                </a:solidFill>
              </a:rPr>
              <a:t>Medical Emergencies</a:t>
            </a:r>
          </a:p>
          <a:p>
            <a:pPr marL="0" indent="0" algn="ctr">
              <a:buNone/>
            </a:pPr>
            <a:endParaRPr lang="en-GB" dirty="0" smtClean="0">
              <a:solidFill>
                <a:srgbClr val="00B0F0"/>
              </a:solidFill>
            </a:endParaRPr>
          </a:p>
          <a:p>
            <a:pPr marL="0" indent="0">
              <a:buNone/>
            </a:pPr>
            <a:r>
              <a:rPr lang="en-GB" sz="2000" dirty="0" smtClean="0">
                <a:solidFill>
                  <a:srgbClr val="00B0F0"/>
                </a:solidFill>
              </a:rPr>
              <a:t>When taking dental impressions the most likely emergency is the patient choking either by inhaling impression material or a dislodged tooth or failing dental restoration.</a:t>
            </a:r>
          </a:p>
          <a:p>
            <a:r>
              <a:rPr lang="en-GB" sz="2000" dirty="0" smtClean="0">
                <a:solidFill>
                  <a:srgbClr val="00B0F0"/>
                </a:solidFill>
              </a:rPr>
              <a:t>Sit the patient upright and encourage them to cough</a:t>
            </a:r>
          </a:p>
          <a:p>
            <a:pPr marL="0" indent="0">
              <a:buNone/>
            </a:pPr>
            <a:r>
              <a:rPr lang="en-GB" sz="2000" dirty="0" smtClean="0">
                <a:solidFill>
                  <a:srgbClr val="00B0F0"/>
                </a:solidFill>
              </a:rPr>
              <a:t>If a tooth or debris has been dislodged-</a:t>
            </a:r>
          </a:p>
          <a:p>
            <a:r>
              <a:rPr lang="en-GB" sz="2000" dirty="0" smtClean="0">
                <a:solidFill>
                  <a:srgbClr val="00B0F0"/>
                </a:solidFill>
              </a:rPr>
              <a:t>Check surrounding area to locate and inform the patient</a:t>
            </a:r>
          </a:p>
          <a:p>
            <a:r>
              <a:rPr lang="en-GB" sz="2000" dirty="0" smtClean="0">
                <a:solidFill>
                  <a:srgbClr val="00B0F0"/>
                </a:solidFill>
              </a:rPr>
              <a:t>The object may have been swallowed or inhaled</a:t>
            </a:r>
          </a:p>
          <a:p>
            <a:r>
              <a:rPr lang="en-GB" sz="2000" dirty="0" smtClean="0">
                <a:solidFill>
                  <a:srgbClr val="00B0F0"/>
                </a:solidFill>
              </a:rPr>
              <a:t>If inhalation is suspected, as a precaution arrange for chest radiograph at local hospital</a:t>
            </a:r>
          </a:p>
          <a:p>
            <a:r>
              <a:rPr lang="en-GB" sz="2000" dirty="0" smtClean="0">
                <a:solidFill>
                  <a:srgbClr val="00B0F0"/>
                </a:solidFill>
              </a:rPr>
              <a:t>Accompany patient if necessary and ensure letter is written explaining history</a:t>
            </a:r>
          </a:p>
          <a:p>
            <a:r>
              <a:rPr lang="en-GB" sz="2000" dirty="0" smtClean="0">
                <a:solidFill>
                  <a:srgbClr val="00B0F0"/>
                </a:solidFill>
              </a:rPr>
              <a:t>Always record event accurately in clinical notes with time, date, those present</a:t>
            </a:r>
          </a:p>
          <a:p>
            <a:endParaRPr lang="en-GB" sz="2400" dirty="0">
              <a:solidFill>
                <a:srgbClr val="00B050"/>
              </a:solidFill>
            </a:endParaRPr>
          </a:p>
        </p:txBody>
      </p:sp>
    </p:spTree>
    <p:extLst>
      <p:ext uri="{BB962C8B-B14F-4D97-AF65-F5344CB8AC3E}">
        <p14:creationId xmlns:p14="http://schemas.microsoft.com/office/powerpoint/2010/main" val="3676359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GB" dirty="0"/>
          </a:p>
        </p:txBody>
      </p:sp>
      <p:sp>
        <p:nvSpPr>
          <p:cNvPr id="3" name="Content Placeholder 2"/>
          <p:cNvSpPr>
            <a:spLocks noGrp="1"/>
          </p:cNvSpPr>
          <p:nvPr>
            <p:ph idx="1"/>
          </p:nvPr>
        </p:nvSpPr>
        <p:spPr/>
        <p:txBody>
          <a:bodyPr>
            <a:normAutofit/>
          </a:bodyPr>
          <a:lstStyle/>
          <a:p>
            <a:pPr marL="0" indent="0" algn="ctr">
              <a:buNone/>
            </a:pPr>
            <a:r>
              <a:rPr lang="en-GB" sz="3600" u="sng" dirty="0" smtClean="0">
                <a:solidFill>
                  <a:srgbClr val="00B0F0"/>
                </a:solidFill>
              </a:rPr>
              <a:t>Confidentiality</a:t>
            </a:r>
          </a:p>
          <a:p>
            <a:pPr marL="0" indent="0" algn="ctr">
              <a:buNone/>
            </a:pPr>
            <a:endParaRPr lang="en-GB" sz="3600" u="sng" dirty="0" smtClean="0">
              <a:solidFill>
                <a:srgbClr val="00B0F0"/>
              </a:solidFill>
            </a:endParaRPr>
          </a:p>
          <a:p>
            <a:r>
              <a:rPr lang="en-GB" dirty="0" smtClean="0">
                <a:solidFill>
                  <a:srgbClr val="00B0F0"/>
                </a:solidFill>
              </a:rPr>
              <a:t>Data protection Act covers the confidentiality of patient notes</a:t>
            </a:r>
          </a:p>
          <a:p>
            <a:r>
              <a:rPr lang="en-GB" dirty="0" smtClean="0">
                <a:solidFill>
                  <a:srgbClr val="00B0F0"/>
                </a:solidFill>
              </a:rPr>
              <a:t>In some circumstances, patient records can be released to the Business Services Agency or the police</a:t>
            </a:r>
            <a:endParaRPr lang="en-GB" dirty="0">
              <a:solidFill>
                <a:srgbClr val="00B0F0"/>
              </a:solidFill>
            </a:endParaRPr>
          </a:p>
        </p:txBody>
      </p:sp>
    </p:spTree>
    <p:extLst>
      <p:ext uri="{BB962C8B-B14F-4D97-AF65-F5344CB8AC3E}">
        <p14:creationId xmlns:p14="http://schemas.microsoft.com/office/powerpoint/2010/main" val="35896051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GB"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GB" sz="3600" u="sng" dirty="0" smtClean="0">
                <a:solidFill>
                  <a:srgbClr val="00B0F0"/>
                </a:solidFill>
              </a:rPr>
              <a:t>Infection Control</a:t>
            </a:r>
          </a:p>
          <a:p>
            <a:pPr marL="0" indent="0" algn="ctr">
              <a:buNone/>
            </a:pPr>
            <a:endParaRPr lang="en-GB" sz="3600" u="sng" dirty="0" smtClean="0">
              <a:solidFill>
                <a:srgbClr val="00B0F0"/>
              </a:solidFill>
            </a:endParaRPr>
          </a:p>
          <a:p>
            <a:pPr marL="0" indent="0" algn="ctr">
              <a:buNone/>
            </a:pPr>
            <a:r>
              <a:rPr lang="en-GB" dirty="0" smtClean="0">
                <a:solidFill>
                  <a:srgbClr val="00B0F0"/>
                </a:solidFill>
              </a:rPr>
              <a:t>The Taking of Dental Impressions</a:t>
            </a:r>
          </a:p>
          <a:p>
            <a:pPr marL="0" indent="0">
              <a:buNone/>
            </a:pPr>
            <a:r>
              <a:rPr lang="en-GB" dirty="0" smtClean="0">
                <a:solidFill>
                  <a:srgbClr val="00B0F0"/>
                </a:solidFill>
              </a:rPr>
              <a:t>As qualified and registered Dental Nurses, you have already been highly trained in the disinfection of dental impressions, dental appliances and medical devices which is covered in the HTM01 05 (Section 2, -7.Impressions, prostheses and orthodontic appliances)</a:t>
            </a:r>
          </a:p>
          <a:p>
            <a:pPr marL="0" indent="0">
              <a:buNone/>
            </a:pPr>
            <a:endParaRPr lang="en-GB" dirty="0" smtClean="0">
              <a:solidFill>
                <a:srgbClr val="00B0F0"/>
              </a:solidFill>
            </a:endParaRPr>
          </a:p>
          <a:p>
            <a:pPr marL="0" indent="0">
              <a:buNone/>
            </a:pPr>
            <a:r>
              <a:rPr lang="en-GB" dirty="0" smtClean="0">
                <a:solidFill>
                  <a:srgbClr val="00B0F0"/>
                </a:solidFill>
              </a:rPr>
              <a:t>This will be revised in the practical sessions </a:t>
            </a:r>
            <a:endParaRPr lang="en-GB" dirty="0">
              <a:solidFill>
                <a:srgbClr val="00B0F0"/>
              </a:solidFill>
            </a:endParaRPr>
          </a:p>
        </p:txBody>
      </p:sp>
    </p:spTree>
    <p:extLst>
      <p:ext uri="{BB962C8B-B14F-4D97-AF65-F5344CB8AC3E}">
        <p14:creationId xmlns:p14="http://schemas.microsoft.com/office/powerpoint/2010/main" val="3932584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GB" dirty="0"/>
          </a:p>
        </p:txBody>
      </p:sp>
      <p:sp>
        <p:nvSpPr>
          <p:cNvPr id="3" name="Content Placeholder 2"/>
          <p:cNvSpPr>
            <a:spLocks noGrp="1"/>
          </p:cNvSpPr>
          <p:nvPr>
            <p:ph idx="1"/>
          </p:nvPr>
        </p:nvSpPr>
        <p:spPr>
          <a:xfrm>
            <a:off x="457200" y="1600200"/>
            <a:ext cx="8363272" cy="5069160"/>
          </a:xfrm>
        </p:spPr>
        <p:txBody>
          <a:bodyPr/>
          <a:lstStyle/>
          <a:p>
            <a:pPr marL="0" indent="0">
              <a:buNone/>
            </a:pPr>
            <a:r>
              <a:rPr lang="en-GB" dirty="0" smtClean="0">
                <a:solidFill>
                  <a:srgbClr val="00B0F0"/>
                </a:solidFill>
              </a:rPr>
              <a:t>At the end of your course please ensure that you complete the feedback form.</a:t>
            </a:r>
          </a:p>
          <a:p>
            <a:pPr marL="0" indent="0" algn="ctr">
              <a:buNone/>
            </a:pPr>
            <a:endParaRPr lang="en-GB" sz="2000" dirty="0" smtClean="0">
              <a:solidFill>
                <a:srgbClr val="00B0F0"/>
              </a:solidFill>
            </a:endParaRPr>
          </a:p>
          <a:p>
            <a:pPr marL="0" indent="0" algn="ctr">
              <a:buNone/>
            </a:pPr>
            <a:endParaRPr lang="en-GB" sz="2000" dirty="0" smtClean="0">
              <a:solidFill>
                <a:srgbClr val="00B0F0"/>
              </a:solidFill>
            </a:endParaRPr>
          </a:p>
          <a:p>
            <a:pPr marL="0" indent="0" algn="ctr">
              <a:buNone/>
            </a:pPr>
            <a:r>
              <a:rPr lang="en-GB" sz="2000" dirty="0" smtClean="0">
                <a:solidFill>
                  <a:srgbClr val="00B0F0"/>
                </a:solidFill>
              </a:rPr>
              <a:t>ADD practice details for </a:t>
            </a:r>
            <a:r>
              <a:rPr lang="en-GB" sz="2000" smtClean="0">
                <a:solidFill>
                  <a:srgbClr val="00B0F0"/>
                </a:solidFill>
              </a:rPr>
              <a:t>feedback submission.</a:t>
            </a:r>
            <a:endParaRPr lang="en-GB" sz="2000" smtClean="0">
              <a:solidFill>
                <a:srgbClr val="7030A0"/>
              </a:solidFill>
            </a:endParaRPr>
          </a:p>
          <a:p>
            <a:pPr marL="0" indent="0">
              <a:buNone/>
            </a:pPr>
            <a:endParaRPr lang="en-GB" dirty="0">
              <a:solidFill>
                <a:srgbClr val="7030A0"/>
              </a:solidFill>
            </a:endParaRPr>
          </a:p>
          <a:p>
            <a:pPr marL="0" indent="0">
              <a:buNone/>
            </a:pPr>
            <a:endParaRPr lang="en-GB" dirty="0" smtClean="0">
              <a:solidFill>
                <a:srgbClr val="7030A0"/>
              </a:solidFill>
            </a:endParaRPr>
          </a:p>
          <a:p>
            <a:pPr marL="0" indent="0" algn="ctr">
              <a:buNone/>
            </a:pPr>
            <a:endParaRPr lang="en-GB" sz="2000" dirty="0" smtClean="0">
              <a:solidFill>
                <a:srgbClr val="00B050"/>
              </a:solidFill>
            </a:endParaRPr>
          </a:p>
          <a:p>
            <a:pPr marL="0" indent="0" algn="ctr">
              <a:buNone/>
            </a:pPr>
            <a:endParaRPr lang="en-GB" sz="2400" dirty="0">
              <a:solidFill>
                <a:srgbClr val="00B050"/>
              </a:solidFill>
            </a:endParaRPr>
          </a:p>
        </p:txBody>
      </p:sp>
    </p:spTree>
    <p:extLst>
      <p:ext uri="{BB962C8B-B14F-4D97-AF65-F5344CB8AC3E}">
        <p14:creationId xmlns:p14="http://schemas.microsoft.com/office/powerpoint/2010/main" val="4162867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500" y="1556792"/>
            <a:ext cx="8229600" cy="2664297"/>
          </a:xfrm>
        </p:spPr>
        <p:txBody>
          <a:bodyPr>
            <a:normAutofit/>
          </a:bodyPr>
          <a:lstStyle/>
          <a:p>
            <a:pPr marL="0" indent="0">
              <a:buNone/>
            </a:pPr>
            <a:endParaRPr lang="en-GB" dirty="0">
              <a:solidFill>
                <a:srgbClr val="00B050"/>
              </a:solidFill>
            </a:endParaRPr>
          </a:p>
          <a:p>
            <a:pPr marL="0" indent="0">
              <a:buNone/>
            </a:pPr>
            <a:r>
              <a:rPr lang="en-GB" dirty="0" smtClean="0">
                <a:solidFill>
                  <a:srgbClr val="00B0F0"/>
                </a:solidFill>
              </a:rPr>
              <a:t>Once the student is considered competent and a record of experience has been completed and assessed, a certificate of achievement will be issued with 10 verifiable CPD hours</a:t>
            </a:r>
          </a:p>
          <a:p>
            <a:pPr marL="0" indent="0">
              <a:buNone/>
            </a:pPr>
            <a:endParaRPr lang="en-GB" dirty="0">
              <a:solidFill>
                <a:srgbClr val="00B050"/>
              </a:solidFill>
            </a:endParaRPr>
          </a:p>
          <a:p>
            <a:pPr marL="0" indent="0">
              <a:buNone/>
            </a:pPr>
            <a:endParaRPr lang="en-GB" dirty="0">
              <a:solidFill>
                <a:srgbClr val="00B050"/>
              </a:solidFill>
            </a:endParaRPr>
          </a:p>
        </p:txBody>
      </p:sp>
    </p:spTree>
    <p:extLst>
      <p:ext uri="{BB962C8B-B14F-4D97-AF65-F5344CB8AC3E}">
        <p14:creationId xmlns:p14="http://schemas.microsoft.com/office/powerpoint/2010/main" val="18316185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3"/>
            <a:ext cx="3577208" cy="1301005"/>
          </a:xfrm>
        </p:spPr>
        <p:txBody>
          <a:bodyPr/>
          <a:lstStyle/>
          <a:p>
            <a:endParaRPr lang="en-GB" dirty="0"/>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0" indent="0" algn="ctr">
              <a:buNone/>
            </a:pPr>
            <a:r>
              <a:rPr lang="en-GB" sz="3500" b="1" u="sng" dirty="0" smtClean="0">
                <a:solidFill>
                  <a:srgbClr val="00B0F0"/>
                </a:solidFill>
              </a:rPr>
              <a:t>Record of Experience   </a:t>
            </a:r>
          </a:p>
          <a:p>
            <a:pPr marL="0" indent="0" algn="ctr">
              <a:buNone/>
            </a:pPr>
            <a:endParaRPr lang="en-GB" dirty="0" smtClean="0">
              <a:solidFill>
                <a:srgbClr val="00B0F0"/>
              </a:solidFill>
            </a:endParaRPr>
          </a:p>
          <a:p>
            <a:pPr marL="0" indent="0" algn="ctr">
              <a:buNone/>
            </a:pPr>
            <a:r>
              <a:rPr lang="en-GB" sz="3000" dirty="0" smtClean="0">
                <a:solidFill>
                  <a:srgbClr val="00B0F0"/>
                </a:solidFill>
              </a:rPr>
              <a:t>The student will need to complete a record of experience which will need to be assessed by the course provider. The log sheets will contain:</a:t>
            </a:r>
          </a:p>
          <a:p>
            <a:pPr algn="ctr"/>
            <a:r>
              <a:rPr lang="en-GB" sz="3000" dirty="0" smtClean="0">
                <a:solidFill>
                  <a:srgbClr val="00B0F0"/>
                </a:solidFill>
              </a:rPr>
              <a:t>10 observations of the taking of dental impressions with clinical instruction</a:t>
            </a:r>
          </a:p>
          <a:p>
            <a:pPr algn="ctr"/>
            <a:r>
              <a:rPr lang="en-GB" sz="3000" dirty="0" smtClean="0">
                <a:solidFill>
                  <a:srgbClr val="00B0F0"/>
                </a:solidFill>
              </a:rPr>
              <a:t>20 supervised taking of dental impressions with clinical support</a:t>
            </a:r>
          </a:p>
          <a:p>
            <a:pPr algn="ctr"/>
            <a:r>
              <a:rPr lang="en-GB" sz="3000" dirty="0" smtClean="0">
                <a:solidFill>
                  <a:srgbClr val="00B0F0"/>
                </a:solidFill>
              </a:rPr>
              <a:t>20 unsupervised taking of dental impressions with clinical support . Five of these must be taken of an adult</a:t>
            </a:r>
            <a:endParaRPr lang="en-GB" sz="3000" dirty="0">
              <a:solidFill>
                <a:srgbClr val="00B0F0"/>
              </a:solidFill>
            </a:endParaRPr>
          </a:p>
        </p:txBody>
      </p:sp>
    </p:spTree>
    <p:extLst>
      <p:ext uri="{BB962C8B-B14F-4D97-AF65-F5344CB8AC3E}">
        <p14:creationId xmlns:p14="http://schemas.microsoft.com/office/powerpoint/2010/main" val="2987871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3136"/>
          </a:xfrm>
        </p:spPr>
        <p:txBody>
          <a:bodyPr>
            <a:normAutofit fontScale="92500"/>
          </a:bodyPr>
          <a:lstStyle/>
          <a:p>
            <a:pPr marL="0" indent="0" algn="ctr">
              <a:buNone/>
            </a:pPr>
            <a:r>
              <a:rPr lang="en-GB" b="1" u="sng" dirty="0" smtClean="0">
                <a:solidFill>
                  <a:srgbClr val="00B0F0"/>
                </a:solidFill>
              </a:rPr>
              <a:t>The Syllabus</a:t>
            </a:r>
          </a:p>
          <a:p>
            <a:pPr marL="0" indent="0" algn="ctr">
              <a:buNone/>
            </a:pPr>
            <a:endParaRPr lang="en-GB" b="1" u="sng" dirty="0" smtClean="0">
              <a:solidFill>
                <a:srgbClr val="00B0F0"/>
              </a:solidFill>
            </a:endParaRPr>
          </a:p>
          <a:p>
            <a:r>
              <a:rPr lang="en-GB" dirty="0" smtClean="0">
                <a:solidFill>
                  <a:srgbClr val="00B0F0"/>
                </a:solidFill>
              </a:rPr>
              <a:t>The provision of </a:t>
            </a:r>
            <a:r>
              <a:rPr lang="en-GB" u="sng" dirty="0" smtClean="0">
                <a:solidFill>
                  <a:srgbClr val="00B0F0"/>
                </a:solidFill>
              </a:rPr>
              <a:t>scientific/clinical knowledge </a:t>
            </a:r>
            <a:r>
              <a:rPr lang="en-GB" dirty="0" smtClean="0">
                <a:solidFill>
                  <a:srgbClr val="00B0F0"/>
                </a:solidFill>
              </a:rPr>
              <a:t>of the taking of dental impressions</a:t>
            </a:r>
          </a:p>
          <a:p>
            <a:r>
              <a:rPr lang="en-GB" u="sng" dirty="0" smtClean="0">
                <a:solidFill>
                  <a:srgbClr val="00B0F0"/>
                </a:solidFill>
              </a:rPr>
              <a:t>Procedures</a:t>
            </a:r>
            <a:r>
              <a:rPr lang="en-GB" dirty="0" smtClean="0">
                <a:solidFill>
                  <a:srgbClr val="00B0F0"/>
                </a:solidFill>
              </a:rPr>
              <a:t> involved in the taking of dental impressions within a clinical environment</a:t>
            </a:r>
          </a:p>
          <a:p>
            <a:r>
              <a:rPr lang="en-GB" u="sng" dirty="0" smtClean="0">
                <a:solidFill>
                  <a:srgbClr val="00B0F0"/>
                </a:solidFill>
              </a:rPr>
              <a:t>Communication</a:t>
            </a:r>
            <a:r>
              <a:rPr lang="en-GB" dirty="0" smtClean="0">
                <a:solidFill>
                  <a:srgbClr val="00B0F0"/>
                </a:solidFill>
              </a:rPr>
              <a:t> within the dental environment</a:t>
            </a:r>
          </a:p>
          <a:p>
            <a:r>
              <a:rPr lang="en-GB" u="sng" dirty="0" smtClean="0">
                <a:solidFill>
                  <a:srgbClr val="00B0F0"/>
                </a:solidFill>
              </a:rPr>
              <a:t>Legislation and Health and Safety </a:t>
            </a:r>
            <a:r>
              <a:rPr lang="en-GB" dirty="0" smtClean="0">
                <a:solidFill>
                  <a:srgbClr val="00B0F0"/>
                </a:solidFill>
              </a:rPr>
              <a:t>guidelines controlling the taking of dental impressions</a:t>
            </a:r>
            <a:endParaRPr lang="en-GB" dirty="0">
              <a:solidFill>
                <a:srgbClr val="00B0F0"/>
              </a:solidFill>
            </a:endParaRPr>
          </a:p>
        </p:txBody>
      </p:sp>
    </p:spTree>
    <p:extLst>
      <p:ext uri="{BB962C8B-B14F-4D97-AF65-F5344CB8AC3E}">
        <p14:creationId xmlns:p14="http://schemas.microsoft.com/office/powerpoint/2010/main" val="2992915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TotalTime>
  <Words>3015</Words>
  <Application>Microsoft Office PowerPoint</Application>
  <PresentationFormat>On-screen Show (4:3)</PresentationFormat>
  <Paragraphs>413</Paragraphs>
  <Slides>69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Adobe Caslon Pro Bold</vt:lpstr>
      <vt:lpstr>Arial</vt:lpstr>
      <vt:lpstr>Calibri</vt:lpstr>
      <vt:lpstr>Office Theme</vt:lpstr>
      <vt:lpstr>Dental Nurse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Dental Nurse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Dental Nurse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Total Orthodontics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Rod Ferguson</dc:creator>
  <cp:lastModifiedBy>niel</cp:lastModifiedBy>
  <cp:revision>3</cp:revision>
  <dcterms:created xsi:type="dcterms:W3CDTF">2016-10-11T10:41:30Z</dcterms:created>
  <dcterms:modified xsi:type="dcterms:W3CDTF">2017-03-14T14:41:02Z</dcterms:modified>
</cp:coreProperties>
</file>